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7" r:id="rId21"/>
    <p:sldId id="278" r:id="rId22"/>
    <p:sldId id="279" r:id="rId23"/>
    <p:sldId id="280" r:id="rId24"/>
    <p:sldId id="281" r:id="rId25"/>
    <p:sldId id="282" r:id="rId26"/>
    <p:sldId id="27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4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1291"/>
            <a:ext cx="7772400" cy="1470025"/>
          </a:xfrm>
        </p:spPr>
        <p:txBody>
          <a:bodyPr wrap="square"/>
          <a:lstStyle>
            <a:lvl1pPr>
              <a:defRPr sz="4400"/>
            </a:lvl1pPr>
          </a:lstStyle>
          <a:p>
            <a:r>
              <a:rPr lang="en-US" sz="4000" b="1" i="0" smtClean="0">
                <a:solidFill>
                  <a:srgbClr val="2C2D2C"/>
                </a:solidFill>
              </a:rPr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6706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r="27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066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sz="4000" b="1" i="0" smtClean="0">
                <a:solidFill>
                  <a:srgbClr val="2C2D2C"/>
                </a:solidFill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defRPr/>
            </a:lvl1pPr>
            <a:lvl2pPr marL="457200" indent="-228600">
              <a:defRPr/>
            </a:lvl2pPr>
            <a:lvl3pPr marL="685800" indent="-228600">
              <a:defRPr/>
            </a:lvl3pPr>
            <a:lvl4pPr marL="914400" indent="-228600">
              <a:defRPr/>
            </a:lvl4pPr>
            <a:lvl5pPr marL="1143000" indent="-228600">
              <a:defRPr/>
            </a:lvl5pPr>
          </a:lstStyle>
          <a:p>
            <a:pPr lvl="0"/>
            <a:r>
              <a:rPr lang="en-US" sz="2800" smtClean="0">
                <a:solidFill>
                  <a:srgbClr val="262626"/>
                </a:solidFill>
              </a:rPr>
              <a:t>Click to edit Master text styles</a:t>
            </a:r>
          </a:p>
          <a:p>
            <a:pPr lvl="1"/>
            <a:r>
              <a:rPr lang="en-US" sz="2800" smtClean="0">
                <a:solidFill>
                  <a:srgbClr val="262626"/>
                </a:solidFill>
              </a:rPr>
              <a:t>Second level</a:t>
            </a:r>
          </a:p>
          <a:p>
            <a:pPr lvl="2"/>
            <a:r>
              <a:rPr lang="en-US" sz="2800" smtClean="0">
                <a:solidFill>
                  <a:srgbClr val="262626"/>
                </a:solidFill>
              </a:rPr>
              <a:t>Third level</a:t>
            </a:r>
          </a:p>
          <a:p>
            <a:pPr lvl="3"/>
            <a:r>
              <a:rPr lang="en-US" sz="2800" smtClean="0">
                <a:solidFill>
                  <a:srgbClr val="262626"/>
                </a:solidFill>
              </a:rPr>
              <a:t>Fourth level</a:t>
            </a:r>
          </a:p>
          <a:p>
            <a:pPr lvl="4"/>
            <a:r>
              <a:rPr lang="en-US" sz="2800" smtClean="0">
                <a:solidFill>
                  <a:srgbClr val="262626"/>
                </a:solidFill>
              </a:rPr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8FED-6D82-7B48-8ED2-7E3BC615B382}" type="datetimeFigureOut">
              <a:rPr lang="en-US" smtClean="0"/>
              <a:t>01/07/2014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CDB1E682-E4D8-284A-825A-80E0D4051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94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z="4000" b="1" i="0" smtClean="0">
                <a:solidFill>
                  <a:srgbClr val="2C2D2C"/>
                </a:solidFill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8FED-6D82-7B48-8ED2-7E3BC615B382}" type="datetimeFigureOut">
              <a:rPr lang="en-US" smtClean="0"/>
              <a:t>01/07/2014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E682-E4D8-284A-825A-80E0D4051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3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sz="4000" b="1" i="0" smtClean="0">
                <a:solidFill>
                  <a:srgbClr val="2C2D2C"/>
                </a:solidFill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228600" indent="-228600">
              <a:defRPr sz="2800"/>
            </a:lvl1pPr>
            <a:lvl2pPr marL="457200" indent="-228600">
              <a:defRPr sz="2400"/>
            </a:lvl2pPr>
            <a:lvl3pPr marL="685800" indent="-228600">
              <a:defRPr sz="20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z="2800" smtClean="0">
                <a:solidFill>
                  <a:srgbClr val="262626"/>
                </a:solidFill>
              </a:rPr>
              <a:t>Click to edit Master text styles</a:t>
            </a:r>
          </a:p>
          <a:p>
            <a:pPr lvl="1"/>
            <a:r>
              <a:rPr lang="en-US" sz="2800" smtClean="0">
                <a:solidFill>
                  <a:srgbClr val="262626"/>
                </a:solidFill>
              </a:rPr>
              <a:t>Second level</a:t>
            </a:r>
          </a:p>
          <a:p>
            <a:pPr lvl="2"/>
            <a:r>
              <a:rPr lang="en-US" sz="2800" smtClean="0">
                <a:solidFill>
                  <a:srgbClr val="262626"/>
                </a:solidFill>
              </a:rPr>
              <a:t>Third level</a:t>
            </a:r>
          </a:p>
          <a:p>
            <a:pPr lvl="3"/>
            <a:r>
              <a:rPr lang="en-US" sz="2800" smtClean="0">
                <a:solidFill>
                  <a:srgbClr val="262626"/>
                </a:solidFill>
              </a:rPr>
              <a:t>Fourth level</a:t>
            </a:r>
          </a:p>
          <a:p>
            <a:pPr lvl="4"/>
            <a:r>
              <a:rPr lang="en-US" sz="2800" smtClean="0">
                <a:solidFill>
                  <a:srgbClr val="262626"/>
                </a:solidFill>
              </a:rPr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8FED-6D82-7B48-8ED2-7E3BC615B382}" type="datetimeFigureOut">
              <a:rPr lang="en-US" smtClean="0"/>
              <a:t>01/07/2014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E682-E4D8-284A-825A-80E0D40517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733102" y="1600200"/>
            <a:ext cx="4038600" cy="4525963"/>
          </a:xfrm>
        </p:spPr>
        <p:txBody>
          <a:bodyPr/>
          <a:lstStyle>
            <a:lvl1pPr marL="228600" indent="-228600">
              <a:defRPr sz="2800"/>
            </a:lvl1pPr>
            <a:lvl2pPr marL="457200" indent="-228600">
              <a:defRPr sz="2400"/>
            </a:lvl2pPr>
            <a:lvl3pPr marL="685800" indent="-228600">
              <a:defRPr sz="20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z="2800" smtClean="0">
                <a:solidFill>
                  <a:srgbClr val="262626"/>
                </a:solidFill>
              </a:rPr>
              <a:t>Click to edit Master text styles</a:t>
            </a:r>
          </a:p>
          <a:p>
            <a:pPr lvl="1"/>
            <a:r>
              <a:rPr lang="en-US" sz="2800" smtClean="0">
                <a:solidFill>
                  <a:srgbClr val="262626"/>
                </a:solidFill>
              </a:rPr>
              <a:t>Second level</a:t>
            </a:r>
          </a:p>
          <a:p>
            <a:pPr lvl="2"/>
            <a:r>
              <a:rPr lang="en-US" sz="2800" smtClean="0">
                <a:solidFill>
                  <a:srgbClr val="262626"/>
                </a:solidFill>
              </a:rPr>
              <a:t>Third level</a:t>
            </a:r>
          </a:p>
          <a:p>
            <a:pPr lvl="3"/>
            <a:r>
              <a:rPr lang="en-US" sz="2800" smtClean="0">
                <a:solidFill>
                  <a:srgbClr val="262626"/>
                </a:solidFill>
              </a:rPr>
              <a:t>Fourth level</a:t>
            </a:r>
          </a:p>
          <a:p>
            <a:pPr lvl="4"/>
            <a:r>
              <a:rPr lang="en-US" sz="2800" smtClean="0">
                <a:solidFill>
                  <a:srgbClr val="262626"/>
                </a:solidFill>
              </a:rPr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952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sz="4000" b="1" i="0" smtClean="0">
                <a:solidFill>
                  <a:srgbClr val="2C2D2C"/>
                </a:solidFill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8FED-6D82-7B48-8ED2-7E3BC615B382}" type="datetimeFigureOut">
              <a:rPr lang="en-US" smtClean="0"/>
              <a:t>01/07/2014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E682-E4D8-284A-825A-80E0D4051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5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sz="4000" b="1" i="0" smtClean="0">
                <a:solidFill>
                  <a:srgbClr val="2C2D2C"/>
                </a:solidFill>
              </a:rPr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8FED-6D82-7B48-8ED2-7E3BC615B382}" type="datetimeFigureOut">
              <a:rPr lang="en-US" smtClean="0"/>
              <a:t>01/07/2014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E682-E4D8-284A-825A-80E0D4051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1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8FED-6D82-7B48-8ED2-7E3BC615B382}" type="datetimeFigureOut">
              <a:rPr lang="en-US" smtClean="0"/>
              <a:t>01/07/2014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E682-E4D8-284A-825A-80E0D4051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42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8FED-6D82-7B48-8ED2-7E3BC615B382}" type="datetimeFigureOut">
              <a:rPr lang="en-US" smtClean="0"/>
              <a:t>01/07/2014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E682-E4D8-284A-825A-80E0D4051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3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51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7658"/>
            <a:ext cx="8229600" cy="92859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4000" b="1" i="0" smtClean="0">
                <a:solidFill>
                  <a:srgbClr val="2C2D2C"/>
                </a:solidFill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153" y="1328568"/>
            <a:ext cx="8547628" cy="4797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2800" smtClean="0">
                <a:solidFill>
                  <a:srgbClr val="262626"/>
                </a:solidFill>
              </a:rPr>
              <a:t>Click to edit Master text styles</a:t>
            </a:r>
          </a:p>
          <a:p>
            <a:pPr lvl="1"/>
            <a:r>
              <a:rPr lang="en-US" sz="2800" smtClean="0">
                <a:solidFill>
                  <a:srgbClr val="262626"/>
                </a:solidFill>
              </a:rPr>
              <a:t>Second level</a:t>
            </a:r>
          </a:p>
          <a:p>
            <a:pPr lvl="2"/>
            <a:r>
              <a:rPr lang="en-US" sz="2800" smtClean="0">
                <a:solidFill>
                  <a:srgbClr val="262626"/>
                </a:solidFill>
              </a:rPr>
              <a:t>Third level</a:t>
            </a:r>
          </a:p>
          <a:p>
            <a:pPr lvl="3"/>
            <a:r>
              <a:rPr lang="en-US" sz="2800" smtClean="0">
                <a:solidFill>
                  <a:srgbClr val="262626"/>
                </a:solidFill>
              </a:rPr>
              <a:t>Fourth level</a:t>
            </a:r>
          </a:p>
          <a:p>
            <a:pPr lvl="4"/>
            <a:r>
              <a:rPr lang="en-US" sz="2800" smtClean="0">
                <a:solidFill>
                  <a:srgbClr val="262626"/>
                </a:solidFill>
              </a:rPr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849" y="6384852"/>
            <a:ext cx="7710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normalizeH="0">
                <a:solidFill>
                  <a:schemeClr val="bg1"/>
                </a:solidFill>
                <a:effectLst>
                  <a:outerShdw blurRad="63500" dist="12700" dir="2700000" algn="tl" rotWithShape="0">
                    <a:schemeClr val="bg1">
                      <a:alpha val="25000"/>
                    </a:schemeClr>
                  </a:outerShdw>
                </a:effectLst>
              </a:defRPr>
            </a:lvl1pPr>
          </a:lstStyle>
          <a:p>
            <a:fld id="{6D6D8FED-6D82-7B48-8ED2-7E3BC615B382}" type="datetimeFigureOut">
              <a:rPr lang="en-US" smtClean="0"/>
              <a:t>01/07/2014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5336" y="63848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/>
                </a:solidFill>
                <a:effectLst>
                  <a:outerShdw blurRad="63500" dist="12700" dir="2700000" algn="tl">
                    <a:schemeClr val="bg1">
                      <a:alpha val="25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679" y="63848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effectLst>
                  <a:outerShdw blurRad="63500" dist="12700" dir="2700000" algn="tl" rotWithShape="0">
                    <a:schemeClr val="bg1">
                      <a:alpha val="25000"/>
                    </a:schemeClr>
                  </a:outerShdw>
                </a:effectLst>
              </a:defRPr>
            </a:lvl1pPr>
          </a:lstStyle>
          <a:p>
            <a:fld id="{CDB1E682-E4D8-284A-825A-80E0D4051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tx1">
              <a:lumMod val="85000"/>
              <a:lumOff val="15000"/>
            </a:schemeClr>
          </a:solidFill>
          <a:effectLst>
            <a:outerShdw blurRad="82550" dir="2700000" algn="tl">
              <a:schemeClr val="tx1">
                <a:lumMod val="85000"/>
                <a:lumOff val="15000"/>
                <a:alpha val="26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ct val="20000"/>
        </a:spcBef>
        <a:buSzPct val="90000"/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457200" rtl="0" eaLnBrk="1" latinLnBrk="0" hangingPunct="1">
        <a:spcBef>
          <a:spcPct val="20000"/>
        </a:spcBef>
        <a:buSzPct val="90000"/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ct val="20000"/>
        </a:spcBef>
        <a:buSzPct val="90000"/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457200" rtl="0" eaLnBrk="1" latinLnBrk="0" hangingPunct="1">
        <a:spcBef>
          <a:spcPct val="20000"/>
        </a:spcBef>
        <a:buSzPct val="90000"/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ct val="20000"/>
        </a:spcBef>
        <a:buSzPct val="90000"/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PaRSEC</a:t>
            </a:r>
            <a:r>
              <a:rPr lang="en-US" dirty="0" smtClean="0"/>
              <a:t>: Parallel Runtime Scheduling and Execution Controller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Jack </a:t>
            </a:r>
            <a:r>
              <a:rPr lang="en-US" dirty="0" err="1" smtClean="0"/>
              <a:t>Dongarra</a:t>
            </a:r>
            <a:r>
              <a:rPr lang="en-US" dirty="0" smtClean="0"/>
              <a:t>, George </a:t>
            </a:r>
            <a:r>
              <a:rPr lang="en-US" dirty="0" err="1" smtClean="0"/>
              <a:t>Bosilca</a:t>
            </a:r>
            <a:r>
              <a:rPr lang="en-US" dirty="0" smtClean="0"/>
              <a:t>, </a:t>
            </a:r>
            <a:r>
              <a:rPr lang="en-US" dirty="0" err="1" smtClean="0"/>
              <a:t>Aurelien</a:t>
            </a:r>
            <a:r>
              <a:rPr lang="en-US" dirty="0" smtClean="0"/>
              <a:t> </a:t>
            </a:r>
            <a:r>
              <a:rPr lang="en-US" dirty="0" err="1" smtClean="0"/>
              <a:t>Bouteiller</a:t>
            </a:r>
            <a:r>
              <a:rPr lang="en-US" dirty="0" smtClean="0"/>
              <a:t>, Anthony </a:t>
            </a:r>
            <a:r>
              <a:rPr lang="en-US" dirty="0" err="1" smtClean="0"/>
              <a:t>Danalis</a:t>
            </a:r>
            <a:r>
              <a:rPr lang="en-US" dirty="0" smtClean="0"/>
              <a:t>, Mathieu </a:t>
            </a:r>
            <a:r>
              <a:rPr lang="en-US" dirty="0" err="1" smtClean="0"/>
              <a:t>Faverge</a:t>
            </a:r>
            <a:r>
              <a:rPr lang="en-US" dirty="0" smtClean="0"/>
              <a:t>, </a:t>
            </a:r>
            <a:r>
              <a:rPr lang="en-US" i="1" dirty="0" smtClean="0"/>
              <a:t>Thomas Herault</a:t>
            </a:r>
            <a:endParaRPr lang="en-US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90" y="6066560"/>
            <a:ext cx="1832608" cy="4607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3844" y="4572993"/>
            <a:ext cx="4894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Also thanks to: </a:t>
            </a:r>
            <a:r>
              <a:rPr lang="en-US" dirty="0" err="1" smtClean="0"/>
              <a:t>Julien</a:t>
            </a:r>
            <a:r>
              <a:rPr lang="en-US" dirty="0" smtClean="0"/>
              <a:t> Herrmann, </a:t>
            </a:r>
            <a:r>
              <a:rPr lang="en-US" dirty="0" err="1" smtClean="0"/>
              <a:t>Julien</a:t>
            </a:r>
            <a:r>
              <a:rPr lang="en-US" dirty="0" smtClean="0"/>
              <a:t> </a:t>
            </a:r>
            <a:r>
              <a:rPr lang="en-US" dirty="0" err="1" smtClean="0"/>
              <a:t>Langou</a:t>
            </a:r>
            <a:r>
              <a:rPr lang="en-US" dirty="0" smtClean="0"/>
              <a:t>, Bradley R. Lowery, Yves Robert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79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Data/Task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5497"/>
            <a:ext cx="487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Flexible data distribution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ecoupled from the algorithm</a:t>
            </a:r>
          </a:p>
          <a:p>
            <a:pPr lvl="1"/>
            <a:r>
              <a:rPr lang="en-US" dirty="0" smtClean="0"/>
              <a:t>Expressed as a user-defined function</a:t>
            </a:r>
          </a:p>
          <a:p>
            <a:pPr lvl="1"/>
            <a:r>
              <a:rPr lang="en-US" dirty="0" smtClean="0"/>
              <a:t>Only limitation: must evaluate uniformly across all nodes</a:t>
            </a:r>
          </a:p>
          <a:p>
            <a:r>
              <a:rPr lang="en-US" dirty="0" smtClean="0"/>
              <a:t>Common distributions provided in DSEs</a:t>
            </a:r>
          </a:p>
          <a:p>
            <a:pPr lvl="1"/>
            <a:r>
              <a:rPr lang="en-US" dirty="0" smtClean="0"/>
              <a:t>1D cyclic, 2D cyclic, etc.</a:t>
            </a:r>
          </a:p>
          <a:p>
            <a:pPr lvl="1"/>
            <a:r>
              <a:rPr lang="en-US" dirty="0" smtClean="0"/>
              <a:t>Symbol Matrix for sparse direct solvers</a:t>
            </a:r>
            <a:endParaRPr lang="en-US" dirty="0"/>
          </a:p>
        </p:txBody>
      </p:sp>
      <p:pic>
        <p:nvPicPr>
          <p:cNvPr id="4" name="Picture 3" descr="dague-toolchai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888999"/>
            <a:ext cx="4423262" cy="4955636"/>
          </a:xfrm>
          <a:prstGeom prst="rect">
            <a:avLst/>
          </a:prstGeom>
        </p:spPr>
      </p:pic>
      <p:sp>
        <p:nvSpPr>
          <p:cNvPr id="5" name="Rectangle 1"/>
          <p:cNvSpPr/>
          <p:nvPr/>
        </p:nvSpPr>
        <p:spPr>
          <a:xfrm>
            <a:off x="4806510" y="1408232"/>
            <a:ext cx="4337490" cy="4560768"/>
          </a:xfrm>
          <a:custGeom>
            <a:avLst/>
            <a:gdLst>
              <a:gd name="connsiteX0" fmla="*/ 0 w 4075113"/>
              <a:gd name="connsiteY0" fmla="*/ 0 h 2224146"/>
              <a:gd name="connsiteX1" fmla="*/ 433680 w 4075113"/>
              <a:gd name="connsiteY1" fmla="*/ 0 h 2224146"/>
              <a:gd name="connsiteX2" fmla="*/ 340548 w 4075113"/>
              <a:gd name="connsiteY2" fmla="*/ 5174 h 2224146"/>
              <a:gd name="connsiteX3" fmla="*/ 340548 w 4075113"/>
              <a:gd name="connsiteY3" fmla="*/ 306211 h 2224146"/>
              <a:gd name="connsiteX4" fmla="*/ 359363 w 4075113"/>
              <a:gd name="connsiteY4" fmla="*/ 569618 h 2224146"/>
              <a:gd name="connsiteX5" fmla="*/ 765504 w 4075113"/>
              <a:gd name="connsiteY5" fmla="*/ 787816 h 2224146"/>
              <a:gd name="connsiteX6" fmla="*/ 1149585 w 4075113"/>
              <a:gd name="connsiteY6" fmla="*/ 701322 h 2224146"/>
              <a:gd name="connsiteX7" fmla="*/ 1271881 w 4075113"/>
              <a:gd name="connsiteY7" fmla="*/ 626063 h 2224146"/>
              <a:gd name="connsiteX8" fmla="*/ 1318919 w 4075113"/>
              <a:gd name="connsiteY8" fmla="*/ 475544 h 2224146"/>
              <a:gd name="connsiteX9" fmla="*/ 1911585 w 4075113"/>
              <a:gd name="connsiteY9" fmla="*/ 484952 h 2224146"/>
              <a:gd name="connsiteX10" fmla="*/ 1742252 w 4075113"/>
              <a:gd name="connsiteY10" fmla="*/ 259174 h 2224146"/>
              <a:gd name="connsiteX11" fmla="*/ 1215437 w 4075113"/>
              <a:gd name="connsiteY11" fmla="*/ 249766 h 2224146"/>
              <a:gd name="connsiteX12" fmla="*/ 1191266 w 4075113"/>
              <a:gd name="connsiteY12" fmla="*/ 0 h 2224146"/>
              <a:gd name="connsiteX13" fmla="*/ 4075113 w 4075113"/>
              <a:gd name="connsiteY13" fmla="*/ 0 h 2224146"/>
              <a:gd name="connsiteX14" fmla="*/ 4075113 w 4075113"/>
              <a:gd name="connsiteY14" fmla="*/ 2224146 h 2224146"/>
              <a:gd name="connsiteX15" fmla="*/ 0 w 4075113"/>
              <a:gd name="connsiteY15" fmla="*/ 2224146 h 2224146"/>
              <a:gd name="connsiteX16" fmla="*/ 0 w 4075113"/>
              <a:gd name="connsiteY16" fmla="*/ 0 h 2224146"/>
              <a:gd name="connsiteX0" fmla="*/ 0 w 4075113"/>
              <a:gd name="connsiteY0" fmla="*/ 0 h 2224146"/>
              <a:gd name="connsiteX1" fmla="*/ 433680 w 4075113"/>
              <a:gd name="connsiteY1" fmla="*/ 0 h 2224146"/>
              <a:gd name="connsiteX2" fmla="*/ 340548 w 4075113"/>
              <a:gd name="connsiteY2" fmla="*/ 5174 h 2224146"/>
              <a:gd name="connsiteX3" fmla="*/ 340548 w 4075113"/>
              <a:gd name="connsiteY3" fmla="*/ 306211 h 2224146"/>
              <a:gd name="connsiteX4" fmla="*/ 359363 w 4075113"/>
              <a:gd name="connsiteY4" fmla="*/ 569618 h 2224146"/>
              <a:gd name="connsiteX5" fmla="*/ 765504 w 4075113"/>
              <a:gd name="connsiteY5" fmla="*/ 787816 h 2224146"/>
              <a:gd name="connsiteX6" fmla="*/ 1798727 w 4075113"/>
              <a:gd name="connsiteY6" fmla="*/ 1087486 h 2224146"/>
              <a:gd name="connsiteX7" fmla="*/ 1271881 w 4075113"/>
              <a:gd name="connsiteY7" fmla="*/ 626063 h 2224146"/>
              <a:gd name="connsiteX8" fmla="*/ 1318919 w 4075113"/>
              <a:gd name="connsiteY8" fmla="*/ 475544 h 2224146"/>
              <a:gd name="connsiteX9" fmla="*/ 1911585 w 4075113"/>
              <a:gd name="connsiteY9" fmla="*/ 484952 h 2224146"/>
              <a:gd name="connsiteX10" fmla="*/ 1742252 w 4075113"/>
              <a:gd name="connsiteY10" fmla="*/ 259174 h 2224146"/>
              <a:gd name="connsiteX11" fmla="*/ 1215437 w 4075113"/>
              <a:gd name="connsiteY11" fmla="*/ 249766 h 2224146"/>
              <a:gd name="connsiteX12" fmla="*/ 1191266 w 4075113"/>
              <a:gd name="connsiteY12" fmla="*/ 0 h 2224146"/>
              <a:gd name="connsiteX13" fmla="*/ 4075113 w 4075113"/>
              <a:gd name="connsiteY13" fmla="*/ 0 h 2224146"/>
              <a:gd name="connsiteX14" fmla="*/ 4075113 w 4075113"/>
              <a:gd name="connsiteY14" fmla="*/ 2224146 h 2224146"/>
              <a:gd name="connsiteX15" fmla="*/ 0 w 4075113"/>
              <a:gd name="connsiteY15" fmla="*/ 2224146 h 2224146"/>
              <a:gd name="connsiteX16" fmla="*/ 0 w 4075113"/>
              <a:gd name="connsiteY16" fmla="*/ 0 h 2224146"/>
              <a:gd name="connsiteX0" fmla="*/ 0 w 4075113"/>
              <a:gd name="connsiteY0" fmla="*/ 0 h 2224146"/>
              <a:gd name="connsiteX1" fmla="*/ 433680 w 4075113"/>
              <a:gd name="connsiteY1" fmla="*/ 0 h 2224146"/>
              <a:gd name="connsiteX2" fmla="*/ 340548 w 4075113"/>
              <a:gd name="connsiteY2" fmla="*/ 5174 h 2224146"/>
              <a:gd name="connsiteX3" fmla="*/ 340548 w 4075113"/>
              <a:gd name="connsiteY3" fmla="*/ 306211 h 2224146"/>
              <a:gd name="connsiteX4" fmla="*/ 359363 w 4075113"/>
              <a:gd name="connsiteY4" fmla="*/ 569618 h 2224146"/>
              <a:gd name="connsiteX5" fmla="*/ 765504 w 4075113"/>
              <a:gd name="connsiteY5" fmla="*/ 787816 h 2224146"/>
              <a:gd name="connsiteX6" fmla="*/ 1798727 w 4075113"/>
              <a:gd name="connsiteY6" fmla="*/ 1087486 h 2224146"/>
              <a:gd name="connsiteX7" fmla="*/ 3241692 w 4075113"/>
              <a:gd name="connsiteY7" fmla="*/ 800756 h 2224146"/>
              <a:gd name="connsiteX8" fmla="*/ 1318919 w 4075113"/>
              <a:gd name="connsiteY8" fmla="*/ 475544 h 2224146"/>
              <a:gd name="connsiteX9" fmla="*/ 1911585 w 4075113"/>
              <a:gd name="connsiteY9" fmla="*/ 484952 h 2224146"/>
              <a:gd name="connsiteX10" fmla="*/ 1742252 w 4075113"/>
              <a:gd name="connsiteY10" fmla="*/ 259174 h 2224146"/>
              <a:gd name="connsiteX11" fmla="*/ 1215437 w 4075113"/>
              <a:gd name="connsiteY11" fmla="*/ 249766 h 2224146"/>
              <a:gd name="connsiteX12" fmla="*/ 1191266 w 4075113"/>
              <a:gd name="connsiteY12" fmla="*/ 0 h 2224146"/>
              <a:gd name="connsiteX13" fmla="*/ 4075113 w 4075113"/>
              <a:gd name="connsiteY13" fmla="*/ 0 h 2224146"/>
              <a:gd name="connsiteX14" fmla="*/ 4075113 w 4075113"/>
              <a:gd name="connsiteY14" fmla="*/ 2224146 h 2224146"/>
              <a:gd name="connsiteX15" fmla="*/ 0 w 4075113"/>
              <a:gd name="connsiteY15" fmla="*/ 2224146 h 2224146"/>
              <a:gd name="connsiteX16" fmla="*/ 0 w 4075113"/>
              <a:gd name="connsiteY16" fmla="*/ 0 h 2224146"/>
              <a:gd name="connsiteX0" fmla="*/ 0 w 4075113"/>
              <a:gd name="connsiteY0" fmla="*/ 0 h 2224146"/>
              <a:gd name="connsiteX1" fmla="*/ 433680 w 4075113"/>
              <a:gd name="connsiteY1" fmla="*/ 0 h 2224146"/>
              <a:gd name="connsiteX2" fmla="*/ 340548 w 4075113"/>
              <a:gd name="connsiteY2" fmla="*/ 5174 h 2224146"/>
              <a:gd name="connsiteX3" fmla="*/ 340548 w 4075113"/>
              <a:gd name="connsiteY3" fmla="*/ 306211 h 2224146"/>
              <a:gd name="connsiteX4" fmla="*/ 359363 w 4075113"/>
              <a:gd name="connsiteY4" fmla="*/ 569618 h 2224146"/>
              <a:gd name="connsiteX5" fmla="*/ 765504 w 4075113"/>
              <a:gd name="connsiteY5" fmla="*/ 787816 h 2224146"/>
              <a:gd name="connsiteX6" fmla="*/ 1798727 w 4075113"/>
              <a:gd name="connsiteY6" fmla="*/ 1087486 h 2224146"/>
              <a:gd name="connsiteX7" fmla="*/ 3241692 w 4075113"/>
              <a:gd name="connsiteY7" fmla="*/ 800756 h 2224146"/>
              <a:gd name="connsiteX8" fmla="*/ 3437957 w 4075113"/>
              <a:gd name="connsiteY8" fmla="*/ 581279 h 2224146"/>
              <a:gd name="connsiteX9" fmla="*/ 1911585 w 4075113"/>
              <a:gd name="connsiteY9" fmla="*/ 484952 h 2224146"/>
              <a:gd name="connsiteX10" fmla="*/ 1742252 w 4075113"/>
              <a:gd name="connsiteY10" fmla="*/ 259174 h 2224146"/>
              <a:gd name="connsiteX11" fmla="*/ 1215437 w 4075113"/>
              <a:gd name="connsiteY11" fmla="*/ 249766 h 2224146"/>
              <a:gd name="connsiteX12" fmla="*/ 1191266 w 4075113"/>
              <a:gd name="connsiteY12" fmla="*/ 0 h 2224146"/>
              <a:gd name="connsiteX13" fmla="*/ 4075113 w 4075113"/>
              <a:gd name="connsiteY13" fmla="*/ 0 h 2224146"/>
              <a:gd name="connsiteX14" fmla="*/ 4075113 w 4075113"/>
              <a:gd name="connsiteY14" fmla="*/ 2224146 h 2224146"/>
              <a:gd name="connsiteX15" fmla="*/ 0 w 4075113"/>
              <a:gd name="connsiteY15" fmla="*/ 2224146 h 2224146"/>
              <a:gd name="connsiteX16" fmla="*/ 0 w 4075113"/>
              <a:gd name="connsiteY16" fmla="*/ 0 h 2224146"/>
              <a:gd name="connsiteX0" fmla="*/ 0 w 4075113"/>
              <a:gd name="connsiteY0" fmla="*/ 0 h 2224146"/>
              <a:gd name="connsiteX1" fmla="*/ 433680 w 4075113"/>
              <a:gd name="connsiteY1" fmla="*/ 0 h 2224146"/>
              <a:gd name="connsiteX2" fmla="*/ 340548 w 4075113"/>
              <a:gd name="connsiteY2" fmla="*/ 5174 h 2224146"/>
              <a:gd name="connsiteX3" fmla="*/ 340548 w 4075113"/>
              <a:gd name="connsiteY3" fmla="*/ 306211 h 2224146"/>
              <a:gd name="connsiteX4" fmla="*/ 359363 w 4075113"/>
              <a:gd name="connsiteY4" fmla="*/ 569618 h 2224146"/>
              <a:gd name="connsiteX5" fmla="*/ 765504 w 4075113"/>
              <a:gd name="connsiteY5" fmla="*/ 787816 h 2224146"/>
              <a:gd name="connsiteX6" fmla="*/ 1798727 w 4075113"/>
              <a:gd name="connsiteY6" fmla="*/ 1087486 h 2224146"/>
              <a:gd name="connsiteX7" fmla="*/ 3241692 w 4075113"/>
              <a:gd name="connsiteY7" fmla="*/ 800756 h 2224146"/>
              <a:gd name="connsiteX8" fmla="*/ 3437957 w 4075113"/>
              <a:gd name="connsiteY8" fmla="*/ 581279 h 2224146"/>
              <a:gd name="connsiteX9" fmla="*/ 3112870 w 4075113"/>
              <a:gd name="connsiteY9" fmla="*/ 190733 h 2224146"/>
              <a:gd name="connsiteX10" fmla="*/ 1742252 w 4075113"/>
              <a:gd name="connsiteY10" fmla="*/ 259174 h 2224146"/>
              <a:gd name="connsiteX11" fmla="*/ 1215437 w 4075113"/>
              <a:gd name="connsiteY11" fmla="*/ 249766 h 2224146"/>
              <a:gd name="connsiteX12" fmla="*/ 1191266 w 4075113"/>
              <a:gd name="connsiteY12" fmla="*/ 0 h 2224146"/>
              <a:gd name="connsiteX13" fmla="*/ 4075113 w 4075113"/>
              <a:gd name="connsiteY13" fmla="*/ 0 h 2224146"/>
              <a:gd name="connsiteX14" fmla="*/ 4075113 w 4075113"/>
              <a:gd name="connsiteY14" fmla="*/ 2224146 h 2224146"/>
              <a:gd name="connsiteX15" fmla="*/ 0 w 4075113"/>
              <a:gd name="connsiteY15" fmla="*/ 2224146 h 2224146"/>
              <a:gd name="connsiteX16" fmla="*/ 0 w 4075113"/>
              <a:gd name="connsiteY16" fmla="*/ 0 h 2224146"/>
              <a:gd name="connsiteX0" fmla="*/ 0 w 4075113"/>
              <a:gd name="connsiteY0" fmla="*/ 0 h 2224146"/>
              <a:gd name="connsiteX1" fmla="*/ 433680 w 4075113"/>
              <a:gd name="connsiteY1" fmla="*/ 0 h 2224146"/>
              <a:gd name="connsiteX2" fmla="*/ 340548 w 4075113"/>
              <a:gd name="connsiteY2" fmla="*/ 5174 h 2224146"/>
              <a:gd name="connsiteX3" fmla="*/ 340548 w 4075113"/>
              <a:gd name="connsiteY3" fmla="*/ 306211 h 2224146"/>
              <a:gd name="connsiteX4" fmla="*/ 359363 w 4075113"/>
              <a:gd name="connsiteY4" fmla="*/ 569618 h 2224146"/>
              <a:gd name="connsiteX5" fmla="*/ 765504 w 4075113"/>
              <a:gd name="connsiteY5" fmla="*/ 787816 h 2224146"/>
              <a:gd name="connsiteX6" fmla="*/ 1798727 w 4075113"/>
              <a:gd name="connsiteY6" fmla="*/ 1087486 h 2224146"/>
              <a:gd name="connsiteX7" fmla="*/ 3241692 w 4075113"/>
              <a:gd name="connsiteY7" fmla="*/ 800756 h 2224146"/>
              <a:gd name="connsiteX8" fmla="*/ 3437957 w 4075113"/>
              <a:gd name="connsiteY8" fmla="*/ 581279 h 2224146"/>
              <a:gd name="connsiteX9" fmla="*/ 3112870 w 4075113"/>
              <a:gd name="connsiteY9" fmla="*/ 190733 h 2224146"/>
              <a:gd name="connsiteX10" fmla="*/ 1734790 w 4075113"/>
              <a:gd name="connsiteY10" fmla="*/ 199411 h 2224146"/>
              <a:gd name="connsiteX11" fmla="*/ 1215437 w 4075113"/>
              <a:gd name="connsiteY11" fmla="*/ 249766 h 2224146"/>
              <a:gd name="connsiteX12" fmla="*/ 1191266 w 4075113"/>
              <a:gd name="connsiteY12" fmla="*/ 0 h 2224146"/>
              <a:gd name="connsiteX13" fmla="*/ 4075113 w 4075113"/>
              <a:gd name="connsiteY13" fmla="*/ 0 h 2224146"/>
              <a:gd name="connsiteX14" fmla="*/ 4075113 w 4075113"/>
              <a:gd name="connsiteY14" fmla="*/ 2224146 h 2224146"/>
              <a:gd name="connsiteX15" fmla="*/ 0 w 4075113"/>
              <a:gd name="connsiteY15" fmla="*/ 2224146 h 2224146"/>
              <a:gd name="connsiteX16" fmla="*/ 0 w 4075113"/>
              <a:gd name="connsiteY16" fmla="*/ 0 h 2224146"/>
              <a:gd name="connsiteX0" fmla="*/ 0 w 4075113"/>
              <a:gd name="connsiteY0" fmla="*/ 0 h 2224146"/>
              <a:gd name="connsiteX1" fmla="*/ 433680 w 4075113"/>
              <a:gd name="connsiteY1" fmla="*/ 0 h 2224146"/>
              <a:gd name="connsiteX2" fmla="*/ 340548 w 4075113"/>
              <a:gd name="connsiteY2" fmla="*/ 5174 h 2224146"/>
              <a:gd name="connsiteX3" fmla="*/ 340548 w 4075113"/>
              <a:gd name="connsiteY3" fmla="*/ 306211 h 2224146"/>
              <a:gd name="connsiteX4" fmla="*/ 359363 w 4075113"/>
              <a:gd name="connsiteY4" fmla="*/ 569618 h 2224146"/>
              <a:gd name="connsiteX5" fmla="*/ 765504 w 4075113"/>
              <a:gd name="connsiteY5" fmla="*/ 787816 h 2224146"/>
              <a:gd name="connsiteX6" fmla="*/ 1798727 w 4075113"/>
              <a:gd name="connsiteY6" fmla="*/ 1087486 h 2224146"/>
              <a:gd name="connsiteX7" fmla="*/ 3241692 w 4075113"/>
              <a:gd name="connsiteY7" fmla="*/ 800756 h 2224146"/>
              <a:gd name="connsiteX8" fmla="*/ 3437957 w 4075113"/>
              <a:gd name="connsiteY8" fmla="*/ 581279 h 2224146"/>
              <a:gd name="connsiteX9" fmla="*/ 2754723 w 4075113"/>
              <a:gd name="connsiteY9" fmla="*/ 190733 h 2224146"/>
              <a:gd name="connsiteX10" fmla="*/ 1734790 w 4075113"/>
              <a:gd name="connsiteY10" fmla="*/ 199411 h 2224146"/>
              <a:gd name="connsiteX11" fmla="*/ 1215437 w 4075113"/>
              <a:gd name="connsiteY11" fmla="*/ 249766 h 2224146"/>
              <a:gd name="connsiteX12" fmla="*/ 1191266 w 4075113"/>
              <a:gd name="connsiteY12" fmla="*/ 0 h 2224146"/>
              <a:gd name="connsiteX13" fmla="*/ 4075113 w 4075113"/>
              <a:gd name="connsiteY13" fmla="*/ 0 h 2224146"/>
              <a:gd name="connsiteX14" fmla="*/ 4075113 w 4075113"/>
              <a:gd name="connsiteY14" fmla="*/ 2224146 h 2224146"/>
              <a:gd name="connsiteX15" fmla="*/ 0 w 4075113"/>
              <a:gd name="connsiteY15" fmla="*/ 2224146 h 2224146"/>
              <a:gd name="connsiteX16" fmla="*/ 0 w 4075113"/>
              <a:gd name="connsiteY16" fmla="*/ 0 h 2224146"/>
              <a:gd name="connsiteX0" fmla="*/ 0 w 4075113"/>
              <a:gd name="connsiteY0" fmla="*/ 0 h 2224146"/>
              <a:gd name="connsiteX1" fmla="*/ 433680 w 4075113"/>
              <a:gd name="connsiteY1" fmla="*/ 0 h 2224146"/>
              <a:gd name="connsiteX2" fmla="*/ 340548 w 4075113"/>
              <a:gd name="connsiteY2" fmla="*/ 5174 h 2224146"/>
              <a:gd name="connsiteX3" fmla="*/ 340548 w 4075113"/>
              <a:gd name="connsiteY3" fmla="*/ 306211 h 2224146"/>
              <a:gd name="connsiteX4" fmla="*/ 359363 w 4075113"/>
              <a:gd name="connsiteY4" fmla="*/ 569618 h 2224146"/>
              <a:gd name="connsiteX5" fmla="*/ 765504 w 4075113"/>
              <a:gd name="connsiteY5" fmla="*/ 787816 h 2224146"/>
              <a:gd name="connsiteX6" fmla="*/ 1798727 w 4075113"/>
              <a:gd name="connsiteY6" fmla="*/ 1087486 h 2224146"/>
              <a:gd name="connsiteX7" fmla="*/ 3241692 w 4075113"/>
              <a:gd name="connsiteY7" fmla="*/ 800756 h 2224146"/>
              <a:gd name="connsiteX8" fmla="*/ 3437957 w 4075113"/>
              <a:gd name="connsiteY8" fmla="*/ 581279 h 2224146"/>
              <a:gd name="connsiteX9" fmla="*/ 2754723 w 4075113"/>
              <a:gd name="connsiteY9" fmla="*/ 190733 h 2224146"/>
              <a:gd name="connsiteX10" fmla="*/ 1734790 w 4075113"/>
              <a:gd name="connsiteY10" fmla="*/ 199411 h 2224146"/>
              <a:gd name="connsiteX11" fmla="*/ 1215437 w 4075113"/>
              <a:gd name="connsiteY11" fmla="*/ 249766 h 2224146"/>
              <a:gd name="connsiteX12" fmla="*/ 1191266 w 4075113"/>
              <a:gd name="connsiteY12" fmla="*/ 0 h 2224146"/>
              <a:gd name="connsiteX13" fmla="*/ 4075113 w 4075113"/>
              <a:gd name="connsiteY13" fmla="*/ 0 h 2224146"/>
              <a:gd name="connsiteX14" fmla="*/ 4075113 w 4075113"/>
              <a:gd name="connsiteY14" fmla="*/ 2224146 h 2224146"/>
              <a:gd name="connsiteX15" fmla="*/ 0 w 4075113"/>
              <a:gd name="connsiteY15" fmla="*/ 2224146 h 2224146"/>
              <a:gd name="connsiteX16" fmla="*/ 0 w 4075113"/>
              <a:gd name="connsiteY16" fmla="*/ 0 h 2224146"/>
              <a:gd name="connsiteX0" fmla="*/ 0 w 4075113"/>
              <a:gd name="connsiteY0" fmla="*/ 0 h 2224146"/>
              <a:gd name="connsiteX1" fmla="*/ 433680 w 4075113"/>
              <a:gd name="connsiteY1" fmla="*/ 0 h 2224146"/>
              <a:gd name="connsiteX2" fmla="*/ 340548 w 4075113"/>
              <a:gd name="connsiteY2" fmla="*/ 5174 h 2224146"/>
              <a:gd name="connsiteX3" fmla="*/ 340548 w 4075113"/>
              <a:gd name="connsiteY3" fmla="*/ 306211 h 2224146"/>
              <a:gd name="connsiteX4" fmla="*/ 359363 w 4075113"/>
              <a:gd name="connsiteY4" fmla="*/ 569618 h 2224146"/>
              <a:gd name="connsiteX5" fmla="*/ 765504 w 4075113"/>
              <a:gd name="connsiteY5" fmla="*/ 787816 h 2224146"/>
              <a:gd name="connsiteX6" fmla="*/ 1798727 w 4075113"/>
              <a:gd name="connsiteY6" fmla="*/ 1087486 h 2224146"/>
              <a:gd name="connsiteX7" fmla="*/ 3241692 w 4075113"/>
              <a:gd name="connsiteY7" fmla="*/ 800756 h 2224146"/>
              <a:gd name="connsiteX8" fmla="*/ 3437957 w 4075113"/>
              <a:gd name="connsiteY8" fmla="*/ 581279 h 2224146"/>
              <a:gd name="connsiteX9" fmla="*/ 2739801 w 4075113"/>
              <a:gd name="connsiteY9" fmla="*/ 204525 h 2224146"/>
              <a:gd name="connsiteX10" fmla="*/ 1734790 w 4075113"/>
              <a:gd name="connsiteY10" fmla="*/ 199411 h 2224146"/>
              <a:gd name="connsiteX11" fmla="*/ 1215437 w 4075113"/>
              <a:gd name="connsiteY11" fmla="*/ 249766 h 2224146"/>
              <a:gd name="connsiteX12" fmla="*/ 1191266 w 4075113"/>
              <a:gd name="connsiteY12" fmla="*/ 0 h 2224146"/>
              <a:gd name="connsiteX13" fmla="*/ 4075113 w 4075113"/>
              <a:gd name="connsiteY13" fmla="*/ 0 h 2224146"/>
              <a:gd name="connsiteX14" fmla="*/ 4075113 w 4075113"/>
              <a:gd name="connsiteY14" fmla="*/ 2224146 h 2224146"/>
              <a:gd name="connsiteX15" fmla="*/ 0 w 4075113"/>
              <a:gd name="connsiteY15" fmla="*/ 2224146 h 2224146"/>
              <a:gd name="connsiteX16" fmla="*/ 0 w 4075113"/>
              <a:gd name="connsiteY16" fmla="*/ 0 h 2224146"/>
              <a:gd name="connsiteX0" fmla="*/ 0 w 4075113"/>
              <a:gd name="connsiteY0" fmla="*/ 0 h 2224146"/>
              <a:gd name="connsiteX1" fmla="*/ 433680 w 4075113"/>
              <a:gd name="connsiteY1" fmla="*/ 0 h 2224146"/>
              <a:gd name="connsiteX2" fmla="*/ 340548 w 4075113"/>
              <a:gd name="connsiteY2" fmla="*/ 5174 h 2224146"/>
              <a:gd name="connsiteX3" fmla="*/ 340548 w 4075113"/>
              <a:gd name="connsiteY3" fmla="*/ 306211 h 2224146"/>
              <a:gd name="connsiteX4" fmla="*/ 359363 w 4075113"/>
              <a:gd name="connsiteY4" fmla="*/ 569618 h 2224146"/>
              <a:gd name="connsiteX5" fmla="*/ 765504 w 4075113"/>
              <a:gd name="connsiteY5" fmla="*/ 787816 h 2224146"/>
              <a:gd name="connsiteX6" fmla="*/ 1798727 w 4075113"/>
              <a:gd name="connsiteY6" fmla="*/ 1087486 h 2224146"/>
              <a:gd name="connsiteX7" fmla="*/ 3241692 w 4075113"/>
              <a:gd name="connsiteY7" fmla="*/ 800756 h 2224146"/>
              <a:gd name="connsiteX8" fmla="*/ 3437957 w 4075113"/>
              <a:gd name="connsiteY8" fmla="*/ 581279 h 2224146"/>
              <a:gd name="connsiteX9" fmla="*/ 2739801 w 4075113"/>
              <a:gd name="connsiteY9" fmla="*/ 204525 h 2224146"/>
              <a:gd name="connsiteX10" fmla="*/ 1734790 w 4075113"/>
              <a:gd name="connsiteY10" fmla="*/ 199411 h 2224146"/>
              <a:gd name="connsiteX11" fmla="*/ 1215437 w 4075113"/>
              <a:gd name="connsiteY11" fmla="*/ 249766 h 2224146"/>
              <a:gd name="connsiteX12" fmla="*/ 1191266 w 4075113"/>
              <a:gd name="connsiteY12" fmla="*/ 0 h 2224146"/>
              <a:gd name="connsiteX13" fmla="*/ 4075113 w 4075113"/>
              <a:gd name="connsiteY13" fmla="*/ 0 h 2224146"/>
              <a:gd name="connsiteX14" fmla="*/ 4075113 w 4075113"/>
              <a:gd name="connsiteY14" fmla="*/ 2224146 h 2224146"/>
              <a:gd name="connsiteX15" fmla="*/ 0 w 4075113"/>
              <a:gd name="connsiteY15" fmla="*/ 2224146 h 2224146"/>
              <a:gd name="connsiteX16" fmla="*/ 0 w 4075113"/>
              <a:gd name="connsiteY16" fmla="*/ 0 h 2224146"/>
              <a:gd name="connsiteX0" fmla="*/ 0 w 4075113"/>
              <a:gd name="connsiteY0" fmla="*/ 0 h 2224146"/>
              <a:gd name="connsiteX1" fmla="*/ 433680 w 4075113"/>
              <a:gd name="connsiteY1" fmla="*/ 0 h 2224146"/>
              <a:gd name="connsiteX2" fmla="*/ 340548 w 4075113"/>
              <a:gd name="connsiteY2" fmla="*/ 5174 h 2224146"/>
              <a:gd name="connsiteX3" fmla="*/ 340548 w 4075113"/>
              <a:gd name="connsiteY3" fmla="*/ 306211 h 2224146"/>
              <a:gd name="connsiteX4" fmla="*/ 359363 w 4075113"/>
              <a:gd name="connsiteY4" fmla="*/ 569618 h 2224146"/>
              <a:gd name="connsiteX5" fmla="*/ 765504 w 4075113"/>
              <a:gd name="connsiteY5" fmla="*/ 787816 h 2224146"/>
              <a:gd name="connsiteX6" fmla="*/ 1798727 w 4075113"/>
              <a:gd name="connsiteY6" fmla="*/ 1087486 h 2224146"/>
              <a:gd name="connsiteX7" fmla="*/ 3241692 w 4075113"/>
              <a:gd name="connsiteY7" fmla="*/ 800756 h 2224146"/>
              <a:gd name="connsiteX8" fmla="*/ 3437957 w 4075113"/>
              <a:gd name="connsiteY8" fmla="*/ 581279 h 2224146"/>
              <a:gd name="connsiteX9" fmla="*/ 2739801 w 4075113"/>
              <a:gd name="connsiteY9" fmla="*/ 236705 h 2224146"/>
              <a:gd name="connsiteX10" fmla="*/ 1734790 w 4075113"/>
              <a:gd name="connsiteY10" fmla="*/ 199411 h 2224146"/>
              <a:gd name="connsiteX11" fmla="*/ 1215437 w 4075113"/>
              <a:gd name="connsiteY11" fmla="*/ 249766 h 2224146"/>
              <a:gd name="connsiteX12" fmla="*/ 1191266 w 4075113"/>
              <a:gd name="connsiteY12" fmla="*/ 0 h 2224146"/>
              <a:gd name="connsiteX13" fmla="*/ 4075113 w 4075113"/>
              <a:gd name="connsiteY13" fmla="*/ 0 h 2224146"/>
              <a:gd name="connsiteX14" fmla="*/ 4075113 w 4075113"/>
              <a:gd name="connsiteY14" fmla="*/ 2224146 h 2224146"/>
              <a:gd name="connsiteX15" fmla="*/ 0 w 4075113"/>
              <a:gd name="connsiteY15" fmla="*/ 2224146 h 2224146"/>
              <a:gd name="connsiteX16" fmla="*/ 0 w 4075113"/>
              <a:gd name="connsiteY16" fmla="*/ 0 h 2224146"/>
              <a:gd name="connsiteX0" fmla="*/ 0 w 4075113"/>
              <a:gd name="connsiteY0" fmla="*/ 0 h 2224146"/>
              <a:gd name="connsiteX1" fmla="*/ 433680 w 4075113"/>
              <a:gd name="connsiteY1" fmla="*/ 0 h 2224146"/>
              <a:gd name="connsiteX2" fmla="*/ 340548 w 4075113"/>
              <a:gd name="connsiteY2" fmla="*/ 5174 h 2224146"/>
              <a:gd name="connsiteX3" fmla="*/ 340548 w 4075113"/>
              <a:gd name="connsiteY3" fmla="*/ 306211 h 2224146"/>
              <a:gd name="connsiteX4" fmla="*/ 359363 w 4075113"/>
              <a:gd name="connsiteY4" fmla="*/ 569618 h 2224146"/>
              <a:gd name="connsiteX5" fmla="*/ 765504 w 4075113"/>
              <a:gd name="connsiteY5" fmla="*/ 787816 h 2224146"/>
              <a:gd name="connsiteX6" fmla="*/ 1798727 w 4075113"/>
              <a:gd name="connsiteY6" fmla="*/ 1087486 h 2224146"/>
              <a:gd name="connsiteX7" fmla="*/ 3241692 w 4075113"/>
              <a:gd name="connsiteY7" fmla="*/ 800756 h 2224146"/>
              <a:gd name="connsiteX8" fmla="*/ 3437957 w 4075113"/>
              <a:gd name="connsiteY8" fmla="*/ 581279 h 2224146"/>
              <a:gd name="connsiteX9" fmla="*/ 2739801 w 4075113"/>
              <a:gd name="connsiteY9" fmla="*/ 236705 h 2224146"/>
              <a:gd name="connsiteX10" fmla="*/ 1734790 w 4075113"/>
              <a:gd name="connsiteY10" fmla="*/ 199411 h 2224146"/>
              <a:gd name="connsiteX11" fmla="*/ 1215437 w 4075113"/>
              <a:gd name="connsiteY11" fmla="*/ 249766 h 2224146"/>
              <a:gd name="connsiteX12" fmla="*/ 1191266 w 4075113"/>
              <a:gd name="connsiteY12" fmla="*/ 0 h 2224146"/>
              <a:gd name="connsiteX13" fmla="*/ 4075113 w 4075113"/>
              <a:gd name="connsiteY13" fmla="*/ 0 h 2224146"/>
              <a:gd name="connsiteX14" fmla="*/ 4075113 w 4075113"/>
              <a:gd name="connsiteY14" fmla="*/ 2224146 h 2224146"/>
              <a:gd name="connsiteX15" fmla="*/ 0 w 4075113"/>
              <a:gd name="connsiteY15" fmla="*/ 2224146 h 2224146"/>
              <a:gd name="connsiteX16" fmla="*/ 0 w 4075113"/>
              <a:gd name="connsiteY16" fmla="*/ 0 h 2224146"/>
              <a:gd name="connsiteX0" fmla="*/ 0 w 4075113"/>
              <a:gd name="connsiteY0" fmla="*/ 0 h 2224146"/>
              <a:gd name="connsiteX1" fmla="*/ 433680 w 4075113"/>
              <a:gd name="connsiteY1" fmla="*/ 0 h 2224146"/>
              <a:gd name="connsiteX2" fmla="*/ 340548 w 4075113"/>
              <a:gd name="connsiteY2" fmla="*/ 5174 h 2224146"/>
              <a:gd name="connsiteX3" fmla="*/ 340548 w 4075113"/>
              <a:gd name="connsiteY3" fmla="*/ 306211 h 2224146"/>
              <a:gd name="connsiteX4" fmla="*/ 359363 w 4075113"/>
              <a:gd name="connsiteY4" fmla="*/ 569618 h 2224146"/>
              <a:gd name="connsiteX5" fmla="*/ 765504 w 4075113"/>
              <a:gd name="connsiteY5" fmla="*/ 787816 h 2224146"/>
              <a:gd name="connsiteX6" fmla="*/ 1798727 w 4075113"/>
              <a:gd name="connsiteY6" fmla="*/ 1087486 h 2224146"/>
              <a:gd name="connsiteX7" fmla="*/ 3241692 w 4075113"/>
              <a:gd name="connsiteY7" fmla="*/ 800756 h 2224146"/>
              <a:gd name="connsiteX8" fmla="*/ 3437957 w 4075113"/>
              <a:gd name="connsiteY8" fmla="*/ 581279 h 2224146"/>
              <a:gd name="connsiteX9" fmla="*/ 2739801 w 4075113"/>
              <a:gd name="connsiteY9" fmla="*/ 236705 h 2224146"/>
              <a:gd name="connsiteX10" fmla="*/ 1734790 w 4075113"/>
              <a:gd name="connsiteY10" fmla="*/ 199411 h 2224146"/>
              <a:gd name="connsiteX11" fmla="*/ 1215437 w 4075113"/>
              <a:gd name="connsiteY11" fmla="*/ 249766 h 2224146"/>
              <a:gd name="connsiteX12" fmla="*/ 1191266 w 4075113"/>
              <a:gd name="connsiteY12" fmla="*/ 0 h 2224146"/>
              <a:gd name="connsiteX13" fmla="*/ 4075113 w 4075113"/>
              <a:gd name="connsiteY13" fmla="*/ 0 h 2224146"/>
              <a:gd name="connsiteX14" fmla="*/ 4075113 w 4075113"/>
              <a:gd name="connsiteY14" fmla="*/ 2224146 h 2224146"/>
              <a:gd name="connsiteX15" fmla="*/ 0 w 4075113"/>
              <a:gd name="connsiteY15" fmla="*/ 2224146 h 2224146"/>
              <a:gd name="connsiteX16" fmla="*/ 0 w 4075113"/>
              <a:gd name="connsiteY16" fmla="*/ 0 h 2224146"/>
              <a:gd name="connsiteX0" fmla="*/ 0 w 4075113"/>
              <a:gd name="connsiteY0" fmla="*/ 0 h 2224146"/>
              <a:gd name="connsiteX1" fmla="*/ 433680 w 4075113"/>
              <a:gd name="connsiteY1" fmla="*/ 0 h 2224146"/>
              <a:gd name="connsiteX2" fmla="*/ 340548 w 4075113"/>
              <a:gd name="connsiteY2" fmla="*/ 5174 h 2224146"/>
              <a:gd name="connsiteX3" fmla="*/ 340548 w 4075113"/>
              <a:gd name="connsiteY3" fmla="*/ 306211 h 2224146"/>
              <a:gd name="connsiteX4" fmla="*/ 359363 w 4075113"/>
              <a:gd name="connsiteY4" fmla="*/ 569618 h 2224146"/>
              <a:gd name="connsiteX5" fmla="*/ 765504 w 4075113"/>
              <a:gd name="connsiteY5" fmla="*/ 787816 h 2224146"/>
              <a:gd name="connsiteX6" fmla="*/ 1798727 w 4075113"/>
              <a:gd name="connsiteY6" fmla="*/ 1087486 h 2224146"/>
              <a:gd name="connsiteX7" fmla="*/ 3241692 w 4075113"/>
              <a:gd name="connsiteY7" fmla="*/ 800756 h 2224146"/>
              <a:gd name="connsiteX8" fmla="*/ 2915659 w 4075113"/>
              <a:gd name="connsiteY8" fmla="*/ 470947 h 2224146"/>
              <a:gd name="connsiteX9" fmla="*/ 2739801 w 4075113"/>
              <a:gd name="connsiteY9" fmla="*/ 236705 h 2224146"/>
              <a:gd name="connsiteX10" fmla="*/ 1734790 w 4075113"/>
              <a:gd name="connsiteY10" fmla="*/ 199411 h 2224146"/>
              <a:gd name="connsiteX11" fmla="*/ 1215437 w 4075113"/>
              <a:gd name="connsiteY11" fmla="*/ 249766 h 2224146"/>
              <a:gd name="connsiteX12" fmla="*/ 1191266 w 4075113"/>
              <a:gd name="connsiteY12" fmla="*/ 0 h 2224146"/>
              <a:gd name="connsiteX13" fmla="*/ 4075113 w 4075113"/>
              <a:gd name="connsiteY13" fmla="*/ 0 h 2224146"/>
              <a:gd name="connsiteX14" fmla="*/ 4075113 w 4075113"/>
              <a:gd name="connsiteY14" fmla="*/ 2224146 h 2224146"/>
              <a:gd name="connsiteX15" fmla="*/ 0 w 4075113"/>
              <a:gd name="connsiteY15" fmla="*/ 2224146 h 2224146"/>
              <a:gd name="connsiteX16" fmla="*/ 0 w 4075113"/>
              <a:gd name="connsiteY16" fmla="*/ 0 h 2224146"/>
              <a:gd name="connsiteX0" fmla="*/ 0 w 4075113"/>
              <a:gd name="connsiteY0" fmla="*/ 0 h 2224146"/>
              <a:gd name="connsiteX1" fmla="*/ 433680 w 4075113"/>
              <a:gd name="connsiteY1" fmla="*/ 0 h 2224146"/>
              <a:gd name="connsiteX2" fmla="*/ 340548 w 4075113"/>
              <a:gd name="connsiteY2" fmla="*/ 5174 h 2224146"/>
              <a:gd name="connsiteX3" fmla="*/ 340548 w 4075113"/>
              <a:gd name="connsiteY3" fmla="*/ 306211 h 2224146"/>
              <a:gd name="connsiteX4" fmla="*/ 359363 w 4075113"/>
              <a:gd name="connsiteY4" fmla="*/ 569618 h 2224146"/>
              <a:gd name="connsiteX5" fmla="*/ 765504 w 4075113"/>
              <a:gd name="connsiteY5" fmla="*/ 787816 h 2224146"/>
              <a:gd name="connsiteX6" fmla="*/ 1798727 w 4075113"/>
              <a:gd name="connsiteY6" fmla="*/ 1087486 h 2224146"/>
              <a:gd name="connsiteX7" fmla="*/ 3241692 w 4075113"/>
              <a:gd name="connsiteY7" fmla="*/ 800756 h 2224146"/>
              <a:gd name="connsiteX8" fmla="*/ 2915659 w 4075113"/>
              <a:gd name="connsiteY8" fmla="*/ 470947 h 2224146"/>
              <a:gd name="connsiteX9" fmla="*/ 2739801 w 4075113"/>
              <a:gd name="connsiteY9" fmla="*/ 236705 h 2224146"/>
              <a:gd name="connsiteX10" fmla="*/ 1734790 w 4075113"/>
              <a:gd name="connsiteY10" fmla="*/ 199411 h 2224146"/>
              <a:gd name="connsiteX11" fmla="*/ 1215437 w 4075113"/>
              <a:gd name="connsiteY11" fmla="*/ 249766 h 2224146"/>
              <a:gd name="connsiteX12" fmla="*/ 1191266 w 4075113"/>
              <a:gd name="connsiteY12" fmla="*/ 0 h 2224146"/>
              <a:gd name="connsiteX13" fmla="*/ 4075113 w 4075113"/>
              <a:gd name="connsiteY13" fmla="*/ 0 h 2224146"/>
              <a:gd name="connsiteX14" fmla="*/ 4075113 w 4075113"/>
              <a:gd name="connsiteY14" fmla="*/ 2224146 h 2224146"/>
              <a:gd name="connsiteX15" fmla="*/ 0 w 4075113"/>
              <a:gd name="connsiteY15" fmla="*/ 2224146 h 2224146"/>
              <a:gd name="connsiteX16" fmla="*/ 0 w 4075113"/>
              <a:gd name="connsiteY16" fmla="*/ 0 h 2224146"/>
              <a:gd name="connsiteX0" fmla="*/ 0 w 4075113"/>
              <a:gd name="connsiteY0" fmla="*/ 0 h 2224146"/>
              <a:gd name="connsiteX1" fmla="*/ 433680 w 4075113"/>
              <a:gd name="connsiteY1" fmla="*/ 0 h 2224146"/>
              <a:gd name="connsiteX2" fmla="*/ 340548 w 4075113"/>
              <a:gd name="connsiteY2" fmla="*/ 5174 h 2224146"/>
              <a:gd name="connsiteX3" fmla="*/ 340548 w 4075113"/>
              <a:gd name="connsiteY3" fmla="*/ 306211 h 2224146"/>
              <a:gd name="connsiteX4" fmla="*/ 359363 w 4075113"/>
              <a:gd name="connsiteY4" fmla="*/ 569618 h 2224146"/>
              <a:gd name="connsiteX5" fmla="*/ 765504 w 4075113"/>
              <a:gd name="connsiteY5" fmla="*/ 787816 h 2224146"/>
              <a:gd name="connsiteX6" fmla="*/ 1798727 w 4075113"/>
              <a:gd name="connsiteY6" fmla="*/ 1087486 h 2224146"/>
              <a:gd name="connsiteX7" fmla="*/ 3301384 w 4075113"/>
              <a:gd name="connsiteY7" fmla="*/ 828339 h 2224146"/>
              <a:gd name="connsiteX8" fmla="*/ 2915659 w 4075113"/>
              <a:gd name="connsiteY8" fmla="*/ 470947 h 2224146"/>
              <a:gd name="connsiteX9" fmla="*/ 2739801 w 4075113"/>
              <a:gd name="connsiteY9" fmla="*/ 236705 h 2224146"/>
              <a:gd name="connsiteX10" fmla="*/ 1734790 w 4075113"/>
              <a:gd name="connsiteY10" fmla="*/ 199411 h 2224146"/>
              <a:gd name="connsiteX11" fmla="*/ 1215437 w 4075113"/>
              <a:gd name="connsiteY11" fmla="*/ 249766 h 2224146"/>
              <a:gd name="connsiteX12" fmla="*/ 1191266 w 4075113"/>
              <a:gd name="connsiteY12" fmla="*/ 0 h 2224146"/>
              <a:gd name="connsiteX13" fmla="*/ 4075113 w 4075113"/>
              <a:gd name="connsiteY13" fmla="*/ 0 h 2224146"/>
              <a:gd name="connsiteX14" fmla="*/ 4075113 w 4075113"/>
              <a:gd name="connsiteY14" fmla="*/ 2224146 h 2224146"/>
              <a:gd name="connsiteX15" fmla="*/ 0 w 4075113"/>
              <a:gd name="connsiteY15" fmla="*/ 2224146 h 2224146"/>
              <a:gd name="connsiteX16" fmla="*/ 0 w 4075113"/>
              <a:gd name="connsiteY16" fmla="*/ 0 h 2224146"/>
              <a:gd name="connsiteX0" fmla="*/ 0 w 4075113"/>
              <a:gd name="connsiteY0" fmla="*/ 0 h 2224146"/>
              <a:gd name="connsiteX1" fmla="*/ 433680 w 4075113"/>
              <a:gd name="connsiteY1" fmla="*/ 0 h 2224146"/>
              <a:gd name="connsiteX2" fmla="*/ 340548 w 4075113"/>
              <a:gd name="connsiteY2" fmla="*/ 5174 h 2224146"/>
              <a:gd name="connsiteX3" fmla="*/ 340548 w 4075113"/>
              <a:gd name="connsiteY3" fmla="*/ 306211 h 2224146"/>
              <a:gd name="connsiteX4" fmla="*/ 359363 w 4075113"/>
              <a:gd name="connsiteY4" fmla="*/ 569618 h 2224146"/>
              <a:gd name="connsiteX5" fmla="*/ 765504 w 4075113"/>
              <a:gd name="connsiteY5" fmla="*/ 787816 h 2224146"/>
              <a:gd name="connsiteX6" fmla="*/ 1798727 w 4075113"/>
              <a:gd name="connsiteY6" fmla="*/ 1119666 h 2224146"/>
              <a:gd name="connsiteX7" fmla="*/ 3301384 w 4075113"/>
              <a:gd name="connsiteY7" fmla="*/ 828339 h 2224146"/>
              <a:gd name="connsiteX8" fmla="*/ 2915659 w 4075113"/>
              <a:gd name="connsiteY8" fmla="*/ 470947 h 2224146"/>
              <a:gd name="connsiteX9" fmla="*/ 2739801 w 4075113"/>
              <a:gd name="connsiteY9" fmla="*/ 236705 h 2224146"/>
              <a:gd name="connsiteX10" fmla="*/ 1734790 w 4075113"/>
              <a:gd name="connsiteY10" fmla="*/ 199411 h 2224146"/>
              <a:gd name="connsiteX11" fmla="*/ 1215437 w 4075113"/>
              <a:gd name="connsiteY11" fmla="*/ 249766 h 2224146"/>
              <a:gd name="connsiteX12" fmla="*/ 1191266 w 4075113"/>
              <a:gd name="connsiteY12" fmla="*/ 0 h 2224146"/>
              <a:gd name="connsiteX13" fmla="*/ 4075113 w 4075113"/>
              <a:gd name="connsiteY13" fmla="*/ 0 h 2224146"/>
              <a:gd name="connsiteX14" fmla="*/ 4075113 w 4075113"/>
              <a:gd name="connsiteY14" fmla="*/ 2224146 h 2224146"/>
              <a:gd name="connsiteX15" fmla="*/ 0 w 4075113"/>
              <a:gd name="connsiteY15" fmla="*/ 2224146 h 2224146"/>
              <a:gd name="connsiteX16" fmla="*/ 0 w 4075113"/>
              <a:gd name="connsiteY16" fmla="*/ 0 h 2224146"/>
              <a:gd name="connsiteX0" fmla="*/ 0 w 4075113"/>
              <a:gd name="connsiteY0" fmla="*/ 0 h 2224146"/>
              <a:gd name="connsiteX1" fmla="*/ 433680 w 4075113"/>
              <a:gd name="connsiteY1" fmla="*/ 0 h 2224146"/>
              <a:gd name="connsiteX2" fmla="*/ 340548 w 4075113"/>
              <a:gd name="connsiteY2" fmla="*/ 5174 h 2224146"/>
              <a:gd name="connsiteX3" fmla="*/ 340548 w 4075113"/>
              <a:gd name="connsiteY3" fmla="*/ 306211 h 2224146"/>
              <a:gd name="connsiteX4" fmla="*/ 359363 w 4075113"/>
              <a:gd name="connsiteY4" fmla="*/ 569618 h 2224146"/>
              <a:gd name="connsiteX5" fmla="*/ 840118 w 4075113"/>
              <a:gd name="connsiteY5" fmla="*/ 1068244 h 2224146"/>
              <a:gd name="connsiteX6" fmla="*/ 1798727 w 4075113"/>
              <a:gd name="connsiteY6" fmla="*/ 1119666 h 2224146"/>
              <a:gd name="connsiteX7" fmla="*/ 3301384 w 4075113"/>
              <a:gd name="connsiteY7" fmla="*/ 828339 h 2224146"/>
              <a:gd name="connsiteX8" fmla="*/ 2915659 w 4075113"/>
              <a:gd name="connsiteY8" fmla="*/ 470947 h 2224146"/>
              <a:gd name="connsiteX9" fmla="*/ 2739801 w 4075113"/>
              <a:gd name="connsiteY9" fmla="*/ 236705 h 2224146"/>
              <a:gd name="connsiteX10" fmla="*/ 1734790 w 4075113"/>
              <a:gd name="connsiteY10" fmla="*/ 199411 h 2224146"/>
              <a:gd name="connsiteX11" fmla="*/ 1215437 w 4075113"/>
              <a:gd name="connsiteY11" fmla="*/ 249766 h 2224146"/>
              <a:gd name="connsiteX12" fmla="*/ 1191266 w 4075113"/>
              <a:gd name="connsiteY12" fmla="*/ 0 h 2224146"/>
              <a:gd name="connsiteX13" fmla="*/ 4075113 w 4075113"/>
              <a:gd name="connsiteY13" fmla="*/ 0 h 2224146"/>
              <a:gd name="connsiteX14" fmla="*/ 4075113 w 4075113"/>
              <a:gd name="connsiteY14" fmla="*/ 2224146 h 2224146"/>
              <a:gd name="connsiteX15" fmla="*/ 0 w 4075113"/>
              <a:gd name="connsiteY15" fmla="*/ 2224146 h 2224146"/>
              <a:gd name="connsiteX16" fmla="*/ 0 w 4075113"/>
              <a:gd name="connsiteY16" fmla="*/ 0 h 2224146"/>
              <a:gd name="connsiteX0" fmla="*/ 0 w 4075113"/>
              <a:gd name="connsiteY0" fmla="*/ 0 h 2224146"/>
              <a:gd name="connsiteX1" fmla="*/ 433680 w 4075113"/>
              <a:gd name="connsiteY1" fmla="*/ 0 h 2224146"/>
              <a:gd name="connsiteX2" fmla="*/ 340548 w 4075113"/>
              <a:gd name="connsiteY2" fmla="*/ 5174 h 2224146"/>
              <a:gd name="connsiteX3" fmla="*/ 340548 w 4075113"/>
              <a:gd name="connsiteY3" fmla="*/ 306211 h 2224146"/>
              <a:gd name="connsiteX4" fmla="*/ 359363 w 4075113"/>
              <a:gd name="connsiteY4" fmla="*/ 569618 h 2224146"/>
              <a:gd name="connsiteX5" fmla="*/ 1138574 w 4075113"/>
              <a:gd name="connsiteY5" fmla="*/ 778622 h 2224146"/>
              <a:gd name="connsiteX6" fmla="*/ 1798727 w 4075113"/>
              <a:gd name="connsiteY6" fmla="*/ 1119666 h 2224146"/>
              <a:gd name="connsiteX7" fmla="*/ 3301384 w 4075113"/>
              <a:gd name="connsiteY7" fmla="*/ 828339 h 2224146"/>
              <a:gd name="connsiteX8" fmla="*/ 2915659 w 4075113"/>
              <a:gd name="connsiteY8" fmla="*/ 470947 h 2224146"/>
              <a:gd name="connsiteX9" fmla="*/ 2739801 w 4075113"/>
              <a:gd name="connsiteY9" fmla="*/ 236705 h 2224146"/>
              <a:gd name="connsiteX10" fmla="*/ 1734790 w 4075113"/>
              <a:gd name="connsiteY10" fmla="*/ 199411 h 2224146"/>
              <a:gd name="connsiteX11" fmla="*/ 1215437 w 4075113"/>
              <a:gd name="connsiteY11" fmla="*/ 249766 h 2224146"/>
              <a:gd name="connsiteX12" fmla="*/ 1191266 w 4075113"/>
              <a:gd name="connsiteY12" fmla="*/ 0 h 2224146"/>
              <a:gd name="connsiteX13" fmla="*/ 4075113 w 4075113"/>
              <a:gd name="connsiteY13" fmla="*/ 0 h 2224146"/>
              <a:gd name="connsiteX14" fmla="*/ 4075113 w 4075113"/>
              <a:gd name="connsiteY14" fmla="*/ 2224146 h 2224146"/>
              <a:gd name="connsiteX15" fmla="*/ 0 w 4075113"/>
              <a:gd name="connsiteY15" fmla="*/ 2224146 h 2224146"/>
              <a:gd name="connsiteX16" fmla="*/ 0 w 4075113"/>
              <a:gd name="connsiteY16" fmla="*/ 0 h 2224146"/>
              <a:gd name="connsiteX0" fmla="*/ 0 w 4075113"/>
              <a:gd name="connsiteY0" fmla="*/ 0 h 2224146"/>
              <a:gd name="connsiteX1" fmla="*/ 433680 w 4075113"/>
              <a:gd name="connsiteY1" fmla="*/ 0 h 2224146"/>
              <a:gd name="connsiteX2" fmla="*/ 340548 w 4075113"/>
              <a:gd name="connsiteY2" fmla="*/ 5174 h 2224146"/>
              <a:gd name="connsiteX3" fmla="*/ 340548 w 4075113"/>
              <a:gd name="connsiteY3" fmla="*/ 306211 h 2224146"/>
              <a:gd name="connsiteX4" fmla="*/ 411593 w 4075113"/>
              <a:gd name="connsiteY4" fmla="*/ 643173 h 2224146"/>
              <a:gd name="connsiteX5" fmla="*/ 1138574 w 4075113"/>
              <a:gd name="connsiteY5" fmla="*/ 778622 h 2224146"/>
              <a:gd name="connsiteX6" fmla="*/ 1798727 w 4075113"/>
              <a:gd name="connsiteY6" fmla="*/ 1119666 h 2224146"/>
              <a:gd name="connsiteX7" fmla="*/ 3301384 w 4075113"/>
              <a:gd name="connsiteY7" fmla="*/ 828339 h 2224146"/>
              <a:gd name="connsiteX8" fmla="*/ 2915659 w 4075113"/>
              <a:gd name="connsiteY8" fmla="*/ 470947 h 2224146"/>
              <a:gd name="connsiteX9" fmla="*/ 2739801 w 4075113"/>
              <a:gd name="connsiteY9" fmla="*/ 236705 h 2224146"/>
              <a:gd name="connsiteX10" fmla="*/ 1734790 w 4075113"/>
              <a:gd name="connsiteY10" fmla="*/ 199411 h 2224146"/>
              <a:gd name="connsiteX11" fmla="*/ 1215437 w 4075113"/>
              <a:gd name="connsiteY11" fmla="*/ 249766 h 2224146"/>
              <a:gd name="connsiteX12" fmla="*/ 1191266 w 4075113"/>
              <a:gd name="connsiteY12" fmla="*/ 0 h 2224146"/>
              <a:gd name="connsiteX13" fmla="*/ 4075113 w 4075113"/>
              <a:gd name="connsiteY13" fmla="*/ 0 h 2224146"/>
              <a:gd name="connsiteX14" fmla="*/ 4075113 w 4075113"/>
              <a:gd name="connsiteY14" fmla="*/ 2224146 h 2224146"/>
              <a:gd name="connsiteX15" fmla="*/ 0 w 4075113"/>
              <a:gd name="connsiteY15" fmla="*/ 2224146 h 2224146"/>
              <a:gd name="connsiteX16" fmla="*/ 0 w 4075113"/>
              <a:gd name="connsiteY16" fmla="*/ 0 h 2224146"/>
              <a:gd name="connsiteX0" fmla="*/ 0 w 4075113"/>
              <a:gd name="connsiteY0" fmla="*/ 0 h 2224146"/>
              <a:gd name="connsiteX1" fmla="*/ 433680 w 4075113"/>
              <a:gd name="connsiteY1" fmla="*/ 0 h 2224146"/>
              <a:gd name="connsiteX2" fmla="*/ 340548 w 4075113"/>
              <a:gd name="connsiteY2" fmla="*/ 5174 h 2224146"/>
              <a:gd name="connsiteX3" fmla="*/ 340548 w 4075113"/>
              <a:gd name="connsiteY3" fmla="*/ 306211 h 2224146"/>
              <a:gd name="connsiteX4" fmla="*/ 411593 w 4075113"/>
              <a:gd name="connsiteY4" fmla="*/ 643173 h 2224146"/>
              <a:gd name="connsiteX5" fmla="*/ 1138574 w 4075113"/>
              <a:gd name="connsiteY5" fmla="*/ 778622 h 2224146"/>
              <a:gd name="connsiteX6" fmla="*/ 1798727 w 4075113"/>
              <a:gd name="connsiteY6" fmla="*/ 1119666 h 2224146"/>
              <a:gd name="connsiteX7" fmla="*/ 3301384 w 4075113"/>
              <a:gd name="connsiteY7" fmla="*/ 828339 h 2224146"/>
              <a:gd name="connsiteX8" fmla="*/ 2915659 w 4075113"/>
              <a:gd name="connsiteY8" fmla="*/ 470947 h 2224146"/>
              <a:gd name="connsiteX9" fmla="*/ 2739801 w 4075113"/>
              <a:gd name="connsiteY9" fmla="*/ 236705 h 2224146"/>
              <a:gd name="connsiteX10" fmla="*/ 1734790 w 4075113"/>
              <a:gd name="connsiteY10" fmla="*/ 199411 h 2224146"/>
              <a:gd name="connsiteX11" fmla="*/ 1215437 w 4075113"/>
              <a:gd name="connsiteY11" fmla="*/ 249766 h 2224146"/>
              <a:gd name="connsiteX12" fmla="*/ 1191266 w 4075113"/>
              <a:gd name="connsiteY12" fmla="*/ 0 h 2224146"/>
              <a:gd name="connsiteX13" fmla="*/ 4075113 w 4075113"/>
              <a:gd name="connsiteY13" fmla="*/ 0 h 2224146"/>
              <a:gd name="connsiteX14" fmla="*/ 4075113 w 4075113"/>
              <a:gd name="connsiteY14" fmla="*/ 2224146 h 2224146"/>
              <a:gd name="connsiteX15" fmla="*/ 0 w 4075113"/>
              <a:gd name="connsiteY15" fmla="*/ 2224146 h 2224146"/>
              <a:gd name="connsiteX16" fmla="*/ 0 w 4075113"/>
              <a:gd name="connsiteY16" fmla="*/ 0 h 2224146"/>
              <a:gd name="connsiteX0" fmla="*/ 0 w 4075113"/>
              <a:gd name="connsiteY0" fmla="*/ 0 h 2224146"/>
              <a:gd name="connsiteX1" fmla="*/ 433680 w 4075113"/>
              <a:gd name="connsiteY1" fmla="*/ 0 h 2224146"/>
              <a:gd name="connsiteX2" fmla="*/ 340548 w 4075113"/>
              <a:gd name="connsiteY2" fmla="*/ 5174 h 2224146"/>
              <a:gd name="connsiteX3" fmla="*/ 340548 w 4075113"/>
              <a:gd name="connsiteY3" fmla="*/ 306211 h 2224146"/>
              <a:gd name="connsiteX4" fmla="*/ 411593 w 4075113"/>
              <a:gd name="connsiteY4" fmla="*/ 643173 h 2224146"/>
              <a:gd name="connsiteX5" fmla="*/ 1138574 w 4075113"/>
              <a:gd name="connsiteY5" fmla="*/ 778622 h 2224146"/>
              <a:gd name="connsiteX6" fmla="*/ 1798727 w 4075113"/>
              <a:gd name="connsiteY6" fmla="*/ 1119666 h 2224146"/>
              <a:gd name="connsiteX7" fmla="*/ 3301384 w 4075113"/>
              <a:gd name="connsiteY7" fmla="*/ 828339 h 2224146"/>
              <a:gd name="connsiteX8" fmla="*/ 2915659 w 4075113"/>
              <a:gd name="connsiteY8" fmla="*/ 470947 h 2224146"/>
              <a:gd name="connsiteX9" fmla="*/ 2739801 w 4075113"/>
              <a:gd name="connsiteY9" fmla="*/ 236705 h 2224146"/>
              <a:gd name="connsiteX10" fmla="*/ 1734790 w 4075113"/>
              <a:gd name="connsiteY10" fmla="*/ 199411 h 2224146"/>
              <a:gd name="connsiteX11" fmla="*/ 1215437 w 4075113"/>
              <a:gd name="connsiteY11" fmla="*/ 249766 h 2224146"/>
              <a:gd name="connsiteX12" fmla="*/ 1191266 w 4075113"/>
              <a:gd name="connsiteY12" fmla="*/ 0 h 2224146"/>
              <a:gd name="connsiteX13" fmla="*/ 4075113 w 4075113"/>
              <a:gd name="connsiteY13" fmla="*/ 0 h 2224146"/>
              <a:gd name="connsiteX14" fmla="*/ 4075113 w 4075113"/>
              <a:gd name="connsiteY14" fmla="*/ 2224146 h 2224146"/>
              <a:gd name="connsiteX15" fmla="*/ 0 w 4075113"/>
              <a:gd name="connsiteY15" fmla="*/ 2224146 h 2224146"/>
              <a:gd name="connsiteX16" fmla="*/ 0 w 4075113"/>
              <a:gd name="connsiteY16" fmla="*/ 0 h 2224146"/>
              <a:gd name="connsiteX0" fmla="*/ 0 w 4075113"/>
              <a:gd name="connsiteY0" fmla="*/ 0 h 2224146"/>
              <a:gd name="connsiteX1" fmla="*/ 433680 w 4075113"/>
              <a:gd name="connsiteY1" fmla="*/ 0 h 2224146"/>
              <a:gd name="connsiteX2" fmla="*/ 340548 w 4075113"/>
              <a:gd name="connsiteY2" fmla="*/ 5174 h 2224146"/>
              <a:gd name="connsiteX3" fmla="*/ 340548 w 4075113"/>
              <a:gd name="connsiteY3" fmla="*/ 306211 h 2224146"/>
              <a:gd name="connsiteX4" fmla="*/ 411593 w 4075113"/>
              <a:gd name="connsiteY4" fmla="*/ 643173 h 2224146"/>
              <a:gd name="connsiteX5" fmla="*/ 1138574 w 4075113"/>
              <a:gd name="connsiteY5" fmla="*/ 778622 h 2224146"/>
              <a:gd name="connsiteX6" fmla="*/ 1798727 w 4075113"/>
              <a:gd name="connsiteY6" fmla="*/ 1119666 h 2224146"/>
              <a:gd name="connsiteX7" fmla="*/ 3301384 w 4075113"/>
              <a:gd name="connsiteY7" fmla="*/ 828339 h 2224146"/>
              <a:gd name="connsiteX8" fmla="*/ 2915659 w 4075113"/>
              <a:gd name="connsiteY8" fmla="*/ 470947 h 2224146"/>
              <a:gd name="connsiteX9" fmla="*/ 2739801 w 4075113"/>
              <a:gd name="connsiteY9" fmla="*/ 236705 h 2224146"/>
              <a:gd name="connsiteX10" fmla="*/ 1734790 w 4075113"/>
              <a:gd name="connsiteY10" fmla="*/ 199411 h 2224146"/>
              <a:gd name="connsiteX11" fmla="*/ 1215437 w 4075113"/>
              <a:gd name="connsiteY11" fmla="*/ 249766 h 2224146"/>
              <a:gd name="connsiteX12" fmla="*/ 1191266 w 4075113"/>
              <a:gd name="connsiteY12" fmla="*/ 0 h 2224146"/>
              <a:gd name="connsiteX13" fmla="*/ 4075113 w 4075113"/>
              <a:gd name="connsiteY13" fmla="*/ 0 h 2224146"/>
              <a:gd name="connsiteX14" fmla="*/ 4075113 w 4075113"/>
              <a:gd name="connsiteY14" fmla="*/ 2224146 h 2224146"/>
              <a:gd name="connsiteX15" fmla="*/ 0 w 4075113"/>
              <a:gd name="connsiteY15" fmla="*/ 2224146 h 2224146"/>
              <a:gd name="connsiteX16" fmla="*/ 0 w 4075113"/>
              <a:gd name="connsiteY16" fmla="*/ 0 h 2224146"/>
              <a:gd name="connsiteX0" fmla="*/ 0 w 4075113"/>
              <a:gd name="connsiteY0" fmla="*/ 0 h 2224146"/>
              <a:gd name="connsiteX1" fmla="*/ 433680 w 4075113"/>
              <a:gd name="connsiteY1" fmla="*/ 0 h 2224146"/>
              <a:gd name="connsiteX2" fmla="*/ 340548 w 4075113"/>
              <a:gd name="connsiteY2" fmla="*/ 5174 h 2224146"/>
              <a:gd name="connsiteX3" fmla="*/ 340548 w 4075113"/>
              <a:gd name="connsiteY3" fmla="*/ 306211 h 2224146"/>
              <a:gd name="connsiteX4" fmla="*/ 411593 w 4075113"/>
              <a:gd name="connsiteY4" fmla="*/ 643173 h 2224146"/>
              <a:gd name="connsiteX5" fmla="*/ 1138574 w 4075113"/>
              <a:gd name="connsiteY5" fmla="*/ 778622 h 2224146"/>
              <a:gd name="connsiteX6" fmla="*/ 1798727 w 4075113"/>
              <a:gd name="connsiteY6" fmla="*/ 1119666 h 2224146"/>
              <a:gd name="connsiteX7" fmla="*/ 3301384 w 4075113"/>
              <a:gd name="connsiteY7" fmla="*/ 828339 h 2224146"/>
              <a:gd name="connsiteX8" fmla="*/ 2915659 w 4075113"/>
              <a:gd name="connsiteY8" fmla="*/ 470947 h 2224146"/>
              <a:gd name="connsiteX9" fmla="*/ 2739801 w 4075113"/>
              <a:gd name="connsiteY9" fmla="*/ 236705 h 2224146"/>
              <a:gd name="connsiteX10" fmla="*/ 1734790 w 4075113"/>
              <a:gd name="connsiteY10" fmla="*/ 199411 h 2224146"/>
              <a:gd name="connsiteX11" fmla="*/ 1215437 w 4075113"/>
              <a:gd name="connsiteY11" fmla="*/ 249766 h 2224146"/>
              <a:gd name="connsiteX12" fmla="*/ 1191266 w 4075113"/>
              <a:gd name="connsiteY12" fmla="*/ 0 h 2224146"/>
              <a:gd name="connsiteX13" fmla="*/ 4075113 w 4075113"/>
              <a:gd name="connsiteY13" fmla="*/ 0 h 2224146"/>
              <a:gd name="connsiteX14" fmla="*/ 4075113 w 4075113"/>
              <a:gd name="connsiteY14" fmla="*/ 2224146 h 2224146"/>
              <a:gd name="connsiteX15" fmla="*/ 0 w 4075113"/>
              <a:gd name="connsiteY15" fmla="*/ 2224146 h 2224146"/>
              <a:gd name="connsiteX16" fmla="*/ 0 w 4075113"/>
              <a:gd name="connsiteY16" fmla="*/ 0 h 2224146"/>
              <a:gd name="connsiteX0" fmla="*/ 0 w 4075113"/>
              <a:gd name="connsiteY0" fmla="*/ 0 h 2224146"/>
              <a:gd name="connsiteX1" fmla="*/ 433680 w 4075113"/>
              <a:gd name="connsiteY1" fmla="*/ 0 h 2224146"/>
              <a:gd name="connsiteX2" fmla="*/ 340548 w 4075113"/>
              <a:gd name="connsiteY2" fmla="*/ 5174 h 2224146"/>
              <a:gd name="connsiteX3" fmla="*/ 340548 w 4075113"/>
              <a:gd name="connsiteY3" fmla="*/ 306211 h 2224146"/>
              <a:gd name="connsiteX4" fmla="*/ 411593 w 4075113"/>
              <a:gd name="connsiteY4" fmla="*/ 643173 h 2224146"/>
              <a:gd name="connsiteX5" fmla="*/ 1138574 w 4075113"/>
              <a:gd name="connsiteY5" fmla="*/ 778622 h 2224146"/>
              <a:gd name="connsiteX6" fmla="*/ 1798727 w 4075113"/>
              <a:gd name="connsiteY6" fmla="*/ 1119666 h 2224146"/>
              <a:gd name="connsiteX7" fmla="*/ 3301384 w 4075113"/>
              <a:gd name="connsiteY7" fmla="*/ 828339 h 2224146"/>
              <a:gd name="connsiteX8" fmla="*/ 2915659 w 4075113"/>
              <a:gd name="connsiteY8" fmla="*/ 470947 h 2224146"/>
              <a:gd name="connsiteX9" fmla="*/ 2739801 w 4075113"/>
              <a:gd name="connsiteY9" fmla="*/ 236705 h 2224146"/>
              <a:gd name="connsiteX10" fmla="*/ 1734790 w 4075113"/>
              <a:gd name="connsiteY10" fmla="*/ 199411 h 2224146"/>
              <a:gd name="connsiteX11" fmla="*/ 1215437 w 4075113"/>
              <a:gd name="connsiteY11" fmla="*/ 249766 h 2224146"/>
              <a:gd name="connsiteX12" fmla="*/ 1191266 w 4075113"/>
              <a:gd name="connsiteY12" fmla="*/ 0 h 2224146"/>
              <a:gd name="connsiteX13" fmla="*/ 4075113 w 4075113"/>
              <a:gd name="connsiteY13" fmla="*/ 0 h 2224146"/>
              <a:gd name="connsiteX14" fmla="*/ 4075113 w 4075113"/>
              <a:gd name="connsiteY14" fmla="*/ 2224146 h 2224146"/>
              <a:gd name="connsiteX15" fmla="*/ 0 w 4075113"/>
              <a:gd name="connsiteY15" fmla="*/ 2224146 h 2224146"/>
              <a:gd name="connsiteX16" fmla="*/ 0 w 4075113"/>
              <a:gd name="connsiteY16" fmla="*/ 0 h 2224146"/>
              <a:gd name="connsiteX0" fmla="*/ 0 w 4075113"/>
              <a:gd name="connsiteY0" fmla="*/ 0 h 2224146"/>
              <a:gd name="connsiteX1" fmla="*/ 433680 w 4075113"/>
              <a:gd name="connsiteY1" fmla="*/ 0 h 2224146"/>
              <a:gd name="connsiteX2" fmla="*/ 340548 w 4075113"/>
              <a:gd name="connsiteY2" fmla="*/ 5174 h 2224146"/>
              <a:gd name="connsiteX3" fmla="*/ 340548 w 4075113"/>
              <a:gd name="connsiteY3" fmla="*/ 306211 h 2224146"/>
              <a:gd name="connsiteX4" fmla="*/ 411593 w 4075113"/>
              <a:gd name="connsiteY4" fmla="*/ 643173 h 2224146"/>
              <a:gd name="connsiteX5" fmla="*/ 1138574 w 4075113"/>
              <a:gd name="connsiteY5" fmla="*/ 778622 h 2224146"/>
              <a:gd name="connsiteX6" fmla="*/ 1798727 w 4075113"/>
              <a:gd name="connsiteY6" fmla="*/ 1119666 h 2224146"/>
              <a:gd name="connsiteX7" fmla="*/ 3301384 w 4075113"/>
              <a:gd name="connsiteY7" fmla="*/ 828339 h 2224146"/>
              <a:gd name="connsiteX8" fmla="*/ 2915659 w 4075113"/>
              <a:gd name="connsiteY8" fmla="*/ 470947 h 2224146"/>
              <a:gd name="connsiteX9" fmla="*/ 2739801 w 4075113"/>
              <a:gd name="connsiteY9" fmla="*/ 236705 h 2224146"/>
              <a:gd name="connsiteX10" fmla="*/ 1734790 w 4075113"/>
              <a:gd name="connsiteY10" fmla="*/ 199411 h 2224146"/>
              <a:gd name="connsiteX11" fmla="*/ 1215437 w 4075113"/>
              <a:gd name="connsiteY11" fmla="*/ 249766 h 2224146"/>
              <a:gd name="connsiteX12" fmla="*/ 1191266 w 4075113"/>
              <a:gd name="connsiteY12" fmla="*/ 0 h 2224146"/>
              <a:gd name="connsiteX13" fmla="*/ 4075113 w 4075113"/>
              <a:gd name="connsiteY13" fmla="*/ 0 h 2224146"/>
              <a:gd name="connsiteX14" fmla="*/ 4075113 w 4075113"/>
              <a:gd name="connsiteY14" fmla="*/ 2224146 h 2224146"/>
              <a:gd name="connsiteX15" fmla="*/ 0 w 4075113"/>
              <a:gd name="connsiteY15" fmla="*/ 2224146 h 2224146"/>
              <a:gd name="connsiteX16" fmla="*/ 0 w 4075113"/>
              <a:gd name="connsiteY16" fmla="*/ 0 h 2224146"/>
              <a:gd name="connsiteX0" fmla="*/ 0 w 4075113"/>
              <a:gd name="connsiteY0" fmla="*/ 0 h 2224146"/>
              <a:gd name="connsiteX1" fmla="*/ 433680 w 4075113"/>
              <a:gd name="connsiteY1" fmla="*/ 0 h 2224146"/>
              <a:gd name="connsiteX2" fmla="*/ 340548 w 4075113"/>
              <a:gd name="connsiteY2" fmla="*/ 5174 h 2224146"/>
              <a:gd name="connsiteX3" fmla="*/ 340548 w 4075113"/>
              <a:gd name="connsiteY3" fmla="*/ 306211 h 2224146"/>
              <a:gd name="connsiteX4" fmla="*/ 411593 w 4075113"/>
              <a:gd name="connsiteY4" fmla="*/ 643173 h 2224146"/>
              <a:gd name="connsiteX5" fmla="*/ 1138574 w 4075113"/>
              <a:gd name="connsiteY5" fmla="*/ 778622 h 2224146"/>
              <a:gd name="connsiteX6" fmla="*/ 1798727 w 4075113"/>
              <a:gd name="connsiteY6" fmla="*/ 1119666 h 2224146"/>
              <a:gd name="connsiteX7" fmla="*/ 3301384 w 4075113"/>
              <a:gd name="connsiteY7" fmla="*/ 828339 h 2224146"/>
              <a:gd name="connsiteX8" fmla="*/ 2915659 w 4075113"/>
              <a:gd name="connsiteY8" fmla="*/ 470947 h 2224146"/>
              <a:gd name="connsiteX9" fmla="*/ 2739801 w 4075113"/>
              <a:gd name="connsiteY9" fmla="*/ 236705 h 2224146"/>
              <a:gd name="connsiteX10" fmla="*/ 1734790 w 4075113"/>
              <a:gd name="connsiteY10" fmla="*/ 199411 h 2224146"/>
              <a:gd name="connsiteX11" fmla="*/ 1215437 w 4075113"/>
              <a:gd name="connsiteY11" fmla="*/ 249766 h 2224146"/>
              <a:gd name="connsiteX12" fmla="*/ 1191266 w 4075113"/>
              <a:gd name="connsiteY12" fmla="*/ 0 h 2224146"/>
              <a:gd name="connsiteX13" fmla="*/ 4075113 w 4075113"/>
              <a:gd name="connsiteY13" fmla="*/ 0 h 2224146"/>
              <a:gd name="connsiteX14" fmla="*/ 4075113 w 4075113"/>
              <a:gd name="connsiteY14" fmla="*/ 2224146 h 2224146"/>
              <a:gd name="connsiteX15" fmla="*/ 0 w 4075113"/>
              <a:gd name="connsiteY15" fmla="*/ 2224146 h 2224146"/>
              <a:gd name="connsiteX16" fmla="*/ 0 w 4075113"/>
              <a:gd name="connsiteY16" fmla="*/ 0 h 2224146"/>
              <a:gd name="connsiteX0" fmla="*/ 0 w 4075113"/>
              <a:gd name="connsiteY0" fmla="*/ 0 h 2224146"/>
              <a:gd name="connsiteX1" fmla="*/ 433680 w 4075113"/>
              <a:gd name="connsiteY1" fmla="*/ 0 h 2224146"/>
              <a:gd name="connsiteX2" fmla="*/ 340548 w 4075113"/>
              <a:gd name="connsiteY2" fmla="*/ 5174 h 2224146"/>
              <a:gd name="connsiteX3" fmla="*/ 340548 w 4075113"/>
              <a:gd name="connsiteY3" fmla="*/ 306211 h 2224146"/>
              <a:gd name="connsiteX4" fmla="*/ 411593 w 4075113"/>
              <a:gd name="connsiteY4" fmla="*/ 643173 h 2224146"/>
              <a:gd name="connsiteX5" fmla="*/ 1138574 w 4075113"/>
              <a:gd name="connsiteY5" fmla="*/ 778622 h 2224146"/>
              <a:gd name="connsiteX6" fmla="*/ 1798727 w 4075113"/>
              <a:gd name="connsiteY6" fmla="*/ 1119666 h 2224146"/>
              <a:gd name="connsiteX7" fmla="*/ 3301384 w 4075113"/>
              <a:gd name="connsiteY7" fmla="*/ 828339 h 2224146"/>
              <a:gd name="connsiteX8" fmla="*/ 2915659 w 4075113"/>
              <a:gd name="connsiteY8" fmla="*/ 470947 h 2224146"/>
              <a:gd name="connsiteX9" fmla="*/ 2739801 w 4075113"/>
              <a:gd name="connsiteY9" fmla="*/ 236705 h 2224146"/>
              <a:gd name="connsiteX10" fmla="*/ 1734790 w 4075113"/>
              <a:gd name="connsiteY10" fmla="*/ 199411 h 2224146"/>
              <a:gd name="connsiteX11" fmla="*/ 1215437 w 4075113"/>
              <a:gd name="connsiteY11" fmla="*/ 249766 h 2224146"/>
              <a:gd name="connsiteX12" fmla="*/ 1191266 w 4075113"/>
              <a:gd name="connsiteY12" fmla="*/ 0 h 2224146"/>
              <a:gd name="connsiteX13" fmla="*/ 4075113 w 4075113"/>
              <a:gd name="connsiteY13" fmla="*/ 0 h 2224146"/>
              <a:gd name="connsiteX14" fmla="*/ 4075113 w 4075113"/>
              <a:gd name="connsiteY14" fmla="*/ 2224146 h 2224146"/>
              <a:gd name="connsiteX15" fmla="*/ 0 w 4075113"/>
              <a:gd name="connsiteY15" fmla="*/ 2224146 h 2224146"/>
              <a:gd name="connsiteX16" fmla="*/ 0 w 4075113"/>
              <a:gd name="connsiteY16" fmla="*/ 0 h 2224146"/>
              <a:gd name="connsiteX0" fmla="*/ 0 w 4075113"/>
              <a:gd name="connsiteY0" fmla="*/ 0 h 2224146"/>
              <a:gd name="connsiteX1" fmla="*/ 433680 w 4075113"/>
              <a:gd name="connsiteY1" fmla="*/ 0 h 2224146"/>
              <a:gd name="connsiteX2" fmla="*/ 340548 w 4075113"/>
              <a:gd name="connsiteY2" fmla="*/ 5174 h 2224146"/>
              <a:gd name="connsiteX3" fmla="*/ 340548 w 4075113"/>
              <a:gd name="connsiteY3" fmla="*/ 306211 h 2224146"/>
              <a:gd name="connsiteX4" fmla="*/ 411593 w 4075113"/>
              <a:gd name="connsiteY4" fmla="*/ 643173 h 2224146"/>
              <a:gd name="connsiteX5" fmla="*/ 1138574 w 4075113"/>
              <a:gd name="connsiteY5" fmla="*/ 778622 h 2224146"/>
              <a:gd name="connsiteX6" fmla="*/ 1798727 w 4075113"/>
              <a:gd name="connsiteY6" fmla="*/ 1119666 h 2224146"/>
              <a:gd name="connsiteX7" fmla="*/ 3301384 w 4075113"/>
              <a:gd name="connsiteY7" fmla="*/ 828339 h 2224146"/>
              <a:gd name="connsiteX8" fmla="*/ 2915659 w 4075113"/>
              <a:gd name="connsiteY8" fmla="*/ 470947 h 2224146"/>
              <a:gd name="connsiteX9" fmla="*/ 2739801 w 4075113"/>
              <a:gd name="connsiteY9" fmla="*/ 236705 h 2224146"/>
              <a:gd name="connsiteX10" fmla="*/ 1734790 w 4075113"/>
              <a:gd name="connsiteY10" fmla="*/ 199411 h 2224146"/>
              <a:gd name="connsiteX11" fmla="*/ 1215437 w 4075113"/>
              <a:gd name="connsiteY11" fmla="*/ 249766 h 2224146"/>
              <a:gd name="connsiteX12" fmla="*/ 1191266 w 4075113"/>
              <a:gd name="connsiteY12" fmla="*/ 0 h 2224146"/>
              <a:gd name="connsiteX13" fmla="*/ 4075113 w 4075113"/>
              <a:gd name="connsiteY13" fmla="*/ 0 h 2224146"/>
              <a:gd name="connsiteX14" fmla="*/ 4075113 w 4075113"/>
              <a:gd name="connsiteY14" fmla="*/ 2224146 h 2224146"/>
              <a:gd name="connsiteX15" fmla="*/ 0 w 4075113"/>
              <a:gd name="connsiteY15" fmla="*/ 2224146 h 2224146"/>
              <a:gd name="connsiteX16" fmla="*/ 0 w 4075113"/>
              <a:gd name="connsiteY16" fmla="*/ 0 h 2224146"/>
              <a:gd name="connsiteX0" fmla="*/ 0 w 4075113"/>
              <a:gd name="connsiteY0" fmla="*/ 0 h 2224146"/>
              <a:gd name="connsiteX1" fmla="*/ 433680 w 4075113"/>
              <a:gd name="connsiteY1" fmla="*/ 0 h 2224146"/>
              <a:gd name="connsiteX2" fmla="*/ 340548 w 4075113"/>
              <a:gd name="connsiteY2" fmla="*/ 5174 h 2224146"/>
              <a:gd name="connsiteX3" fmla="*/ 340548 w 4075113"/>
              <a:gd name="connsiteY3" fmla="*/ 306211 h 2224146"/>
              <a:gd name="connsiteX4" fmla="*/ 411593 w 4075113"/>
              <a:gd name="connsiteY4" fmla="*/ 643173 h 2224146"/>
              <a:gd name="connsiteX5" fmla="*/ 1138574 w 4075113"/>
              <a:gd name="connsiteY5" fmla="*/ 778622 h 2224146"/>
              <a:gd name="connsiteX6" fmla="*/ 1798727 w 4075113"/>
              <a:gd name="connsiteY6" fmla="*/ 1119666 h 2224146"/>
              <a:gd name="connsiteX7" fmla="*/ 3301384 w 4075113"/>
              <a:gd name="connsiteY7" fmla="*/ 828339 h 2224146"/>
              <a:gd name="connsiteX8" fmla="*/ 2915659 w 4075113"/>
              <a:gd name="connsiteY8" fmla="*/ 470947 h 2224146"/>
              <a:gd name="connsiteX9" fmla="*/ 2739801 w 4075113"/>
              <a:gd name="connsiteY9" fmla="*/ 236705 h 2224146"/>
              <a:gd name="connsiteX10" fmla="*/ 1734790 w 4075113"/>
              <a:gd name="connsiteY10" fmla="*/ 199411 h 2224146"/>
              <a:gd name="connsiteX11" fmla="*/ 1215437 w 4075113"/>
              <a:gd name="connsiteY11" fmla="*/ 249766 h 2224146"/>
              <a:gd name="connsiteX12" fmla="*/ 1191266 w 4075113"/>
              <a:gd name="connsiteY12" fmla="*/ 0 h 2224146"/>
              <a:gd name="connsiteX13" fmla="*/ 4075113 w 4075113"/>
              <a:gd name="connsiteY13" fmla="*/ 0 h 2224146"/>
              <a:gd name="connsiteX14" fmla="*/ 4075113 w 4075113"/>
              <a:gd name="connsiteY14" fmla="*/ 2224146 h 2224146"/>
              <a:gd name="connsiteX15" fmla="*/ 0 w 4075113"/>
              <a:gd name="connsiteY15" fmla="*/ 2224146 h 2224146"/>
              <a:gd name="connsiteX16" fmla="*/ 0 w 4075113"/>
              <a:gd name="connsiteY16" fmla="*/ 0 h 2224146"/>
              <a:gd name="connsiteX0" fmla="*/ 0 w 4075113"/>
              <a:gd name="connsiteY0" fmla="*/ 0 h 2224146"/>
              <a:gd name="connsiteX1" fmla="*/ 433680 w 4075113"/>
              <a:gd name="connsiteY1" fmla="*/ 0 h 2224146"/>
              <a:gd name="connsiteX2" fmla="*/ 340548 w 4075113"/>
              <a:gd name="connsiteY2" fmla="*/ 5174 h 2224146"/>
              <a:gd name="connsiteX3" fmla="*/ 340548 w 4075113"/>
              <a:gd name="connsiteY3" fmla="*/ 306211 h 2224146"/>
              <a:gd name="connsiteX4" fmla="*/ 411593 w 4075113"/>
              <a:gd name="connsiteY4" fmla="*/ 643173 h 2224146"/>
              <a:gd name="connsiteX5" fmla="*/ 1138574 w 4075113"/>
              <a:gd name="connsiteY5" fmla="*/ 778622 h 2224146"/>
              <a:gd name="connsiteX6" fmla="*/ 1731574 w 4075113"/>
              <a:gd name="connsiteY6" fmla="*/ 1013931 h 2224146"/>
              <a:gd name="connsiteX7" fmla="*/ 3301384 w 4075113"/>
              <a:gd name="connsiteY7" fmla="*/ 828339 h 2224146"/>
              <a:gd name="connsiteX8" fmla="*/ 2915659 w 4075113"/>
              <a:gd name="connsiteY8" fmla="*/ 470947 h 2224146"/>
              <a:gd name="connsiteX9" fmla="*/ 2739801 w 4075113"/>
              <a:gd name="connsiteY9" fmla="*/ 236705 h 2224146"/>
              <a:gd name="connsiteX10" fmla="*/ 1734790 w 4075113"/>
              <a:gd name="connsiteY10" fmla="*/ 199411 h 2224146"/>
              <a:gd name="connsiteX11" fmla="*/ 1215437 w 4075113"/>
              <a:gd name="connsiteY11" fmla="*/ 249766 h 2224146"/>
              <a:gd name="connsiteX12" fmla="*/ 1191266 w 4075113"/>
              <a:gd name="connsiteY12" fmla="*/ 0 h 2224146"/>
              <a:gd name="connsiteX13" fmla="*/ 4075113 w 4075113"/>
              <a:gd name="connsiteY13" fmla="*/ 0 h 2224146"/>
              <a:gd name="connsiteX14" fmla="*/ 4075113 w 4075113"/>
              <a:gd name="connsiteY14" fmla="*/ 2224146 h 2224146"/>
              <a:gd name="connsiteX15" fmla="*/ 0 w 4075113"/>
              <a:gd name="connsiteY15" fmla="*/ 2224146 h 2224146"/>
              <a:gd name="connsiteX16" fmla="*/ 0 w 4075113"/>
              <a:gd name="connsiteY16" fmla="*/ 0 h 2224146"/>
              <a:gd name="connsiteX0" fmla="*/ 0 w 4075113"/>
              <a:gd name="connsiteY0" fmla="*/ 0 h 2224146"/>
              <a:gd name="connsiteX1" fmla="*/ 433680 w 4075113"/>
              <a:gd name="connsiteY1" fmla="*/ 0 h 2224146"/>
              <a:gd name="connsiteX2" fmla="*/ 340548 w 4075113"/>
              <a:gd name="connsiteY2" fmla="*/ 5174 h 2224146"/>
              <a:gd name="connsiteX3" fmla="*/ 340548 w 4075113"/>
              <a:gd name="connsiteY3" fmla="*/ 306211 h 2224146"/>
              <a:gd name="connsiteX4" fmla="*/ 411593 w 4075113"/>
              <a:gd name="connsiteY4" fmla="*/ 643173 h 2224146"/>
              <a:gd name="connsiteX5" fmla="*/ 1138574 w 4075113"/>
              <a:gd name="connsiteY5" fmla="*/ 778622 h 2224146"/>
              <a:gd name="connsiteX6" fmla="*/ 1731574 w 4075113"/>
              <a:gd name="connsiteY6" fmla="*/ 1013931 h 2224146"/>
              <a:gd name="connsiteX7" fmla="*/ 3301384 w 4075113"/>
              <a:gd name="connsiteY7" fmla="*/ 828339 h 2224146"/>
              <a:gd name="connsiteX8" fmla="*/ 2915659 w 4075113"/>
              <a:gd name="connsiteY8" fmla="*/ 470947 h 2224146"/>
              <a:gd name="connsiteX9" fmla="*/ 2739801 w 4075113"/>
              <a:gd name="connsiteY9" fmla="*/ 236705 h 2224146"/>
              <a:gd name="connsiteX10" fmla="*/ 1734790 w 4075113"/>
              <a:gd name="connsiteY10" fmla="*/ 199411 h 2224146"/>
              <a:gd name="connsiteX11" fmla="*/ 1215437 w 4075113"/>
              <a:gd name="connsiteY11" fmla="*/ 249766 h 2224146"/>
              <a:gd name="connsiteX12" fmla="*/ 1191266 w 4075113"/>
              <a:gd name="connsiteY12" fmla="*/ 0 h 2224146"/>
              <a:gd name="connsiteX13" fmla="*/ 4075113 w 4075113"/>
              <a:gd name="connsiteY13" fmla="*/ 0 h 2224146"/>
              <a:gd name="connsiteX14" fmla="*/ 4075113 w 4075113"/>
              <a:gd name="connsiteY14" fmla="*/ 2224146 h 2224146"/>
              <a:gd name="connsiteX15" fmla="*/ 0 w 4075113"/>
              <a:gd name="connsiteY15" fmla="*/ 2224146 h 2224146"/>
              <a:gd name="connsiteX16" fmla="*/ 0 w 4075113"/>
              <a:gd name="connsiteY16" fmla="*/ 0 h 2224146"/>
              <a:gd name="connsiteX0" fmla="*/ 0 w 4075113"/>
              <a:gd name="connsiteY0" fmla="*/ 0 h 2224146"/>
              <a:gd name="connsiteX1" fmla="*/ 433680 w 4075113"/>
              <a:gd name="connsiteY1" fmla="*/ 0 h 2224146"/>
              <a:gd name="connsiteX2" fmla="*/ 340548 w 4075113"/>
              <a:gd name="connsiteY2" fmla="*/ 5174 h 2224146"/>
              <a:gd name="connsiteX3" fmla="*/ 340548 w 4075113"/>
              <a:gd name="connsiteY3" fmla="*/ 306211 h 2224146"/>
              <a:gd name="connsiteX4" fmla="*/ 411593 w 4075113"/>
              <a:gd name="connsiteY4" fmla="*/ 643173 h 2224146"/>
              <a:gd name="connsiteX5" fmla="*/ 1138574 w 4075113"/>
              <a:gd name="connsiteY5" fmla="*/ 778622 h 2224146"/>
              <a:gd name="connsiteX6" fmla="*/ 1731574 w 4075113"/>
              <a:gd name="connsiteY6" fmla="*/ 1013931 h 2224146"/>
              <a:gd name="connsiteX7" fmla="*/ 3301384 w 4075113"/>
              <a:gd name="connsiteY7" fmla="*/ 828339 h 2224146"/>
              <a:gd name="connsiteX8" fmla="*/ 2915659 w 4075113"/>
              <a:gd name="connsiteY8" fmla="*/ 470947 h 2224146"/>
              <a:gd name="connsiteX9" fmla="*/ 2739801 w 4075113"/>
              <a:gd name="connsiteY9" fmla="*/ 236705 h 2224146"/>
              <a:gd name="connsiteX10" fmla="*/ 1734790 w 4075113"/>
              <a:gd name="connsiteY10" fmla="*/ 199411 h 2224146"/>
              <a:gd name="connsiteX11" fmla="*/ 1215437 w 4075113"/>
              <a:gd name="connsiteY11" fmla="*/ 249766 h 2224146"/>
              <a:gd name="connsiteX12" fmla="*/ 1191266 w 4075113"/>
              <a:gd name="connsiteY12" fmla="*/ 0 h 2224146"/>
              <a:gd name="connsiteX13" fmla="*/ 4075113 w 4075113"/>
              <a:gd name="connsiteY13" fmla="*/ 0 h 2224146"/>
              <a:gd name="connsiteX14" fmla="*/ 4075113 w 4075113"/>
              <a:gd name="connsiteY14" fmla="*/ 2224146 h 2224146"/>
              <a:gd name="connsiteX15" fmla="*/ 0 w 4075113"/>
              <a:gd name="connsiteY15" fmla="*/ 2224146 h 2224146"/>
              <a:gd name="connsiteX16" fmla="*/ 0 w 4075113"/>
              <a:gd name="connsiteY16" fmla="*/ 0 h 2224146"/>
              <a:gd name="connsiteX0" fmla="*/ 0 w 4075113"/>
              <a:gd name="connsiteY0" fmla="*/ 0 h 2224146"/>
              <a:gd name="connsiteX1" fmla="*/ 433680 w 4075113"/>
              <a:gd name="connsiteY1" fmla="*/ 0 h 2224146"/>
              <a:gd name="connsiteX2" fmla="*/ 340548 w 4075113"/>
              <a:gd name="connsiteY2" fmla="*/ 5174 h 2224146"/>
              <a:gd name="connsiteX3" fmla="*/ 340548 w 4075113"/>
              <a:gd name="connsiteY3" fmla="*/ 306211 h 2224146"/>
              <a:gd name="connsiteX4" fmla="*/ 411593 w 4075113"/>
              <a:gd name="connsiteY4" fmla="*/ 643173 h 2224146"/>
              <a:gd name="connsiteX5" fmla="*/ 1138574 w 4075113"/>
              <a:gd name="connsiteY5" fmla="*/ 778622 h 2224146"/>
              <a:gd name="connsiteX6" fmla="*/ 1731574 w 4075113"/>
              <a:gd name="connsiteY6" fmla="*/ 1013931 h 2224146"/>
              <a:gd name="connsiteX7" fmla="*/ 2861161 w 4075113"/>
              <a:gd name="connsiteY7" fmla="*/ 823741 h 2224146"/>
              <a:gd name="connsiteX8" fmla="*/ 2915659 w 4075113"/>
              <a:gd name="connsiteY8" fmla="*/ 470947 h 2224146"/>
              <a:gd name="connsiteX9" fmla="*/ 2739801 w 4075113"/>
              <a:gd name="connsiteY9" fmla="*/ 236705 h 2224146"/>
              <a:gd name="connsiteX10" fmla="*/ 1734790 w 4075113"/>
              <a:gd name="connsiteY10" fmla="*/ 199411 h 2224146"/>
              <a:gd name="connsiteX11" fmla="*/ 1215437 w 4075113"/>
              <a:gd name="connsiteY11" fmla="*/ 249766 h 2224146"/>
              <a:gd name="connsiteX12" fmla="*/ 1191266 w 4075113"/>
              <a:gd name="connsiteY12" fmla="*/ 0 h 2224146"/>
              <a:gd name="connsiteX13" fmla="*/ 4075113 w 4075113"/>
              <a:gd name="connsiteY13" fmla="*/ 0 h 2224146"/>
              <a:gd name="connsiteX14" fmla="*/ 4075113 w 4075113"/>
              <a:gd name="connsiteY14" fmla="*/ 2224146 h 2224146"/>
              <a:gd name="connsiteX15" fmla="*/ 0 w 4075113"/>
              <a:gd name="connsiteY15" fmla="*/ 2224146 h 2224146"/>
              <a:gd name="connsiteX16" fmla="*/ 0 w 4075113"/>
              <a:gd name="connsiteY16" fmla="*/ 0 h 2224146"/>
              <a:gd name="connsiteX0" fmla="*/ 0 w 4075113"/>
              <a:gd name="connsiteY0" fmla="*/ 0 h 2224146"/>
              <a:gd name="connsiteX1" fmla="*/ 433680 w 4075113"/>
              <a:gd name="connsiteY1" fmla="*/ 0 h 2224146"/>
              <a:gd name="connsiteX2" fmla="*/ 340548 w 4075113"/>
              <a:gd name="connsiteY2" fmla="*/ 5174 h 2224146"/>
              <a:gd name="connsiteX3" fmla="*/ 340548 w 4075113"/>
              <a:gd name="connsiteY3" fmla="*/ 306211 h 2224146"/>
              <a:gd name="connsiteX4" fmla="*/ 411593 w 4075113"/>
              <a:gd name="connsiteY4" fmla="*/ 643173 h 2224146"/>
              <a:gd name="connsiteX5" fmla="*/ 1138574 w 4075113"/>
              <a:gd name="connsiteY5" fmla="*/ 778622 h 2224146"/>
              <a:gd name="connsiteX6" fmla="*/ 1731574 w 4075113"/>
              <a:gd name="connsiteY6" fmla="*/ 1013931 h 2224146"/>
              <a:gd name="connsiteX7" fmla="*/ 2861161 w 4075113"/>
              <a:gd name="connsiteY7" fmla="*/ 823741 h 2224146"/>
              <a:gd name="connsiteX8" fmla="*/ 2915659 w 4075113"/>
              <a:gd name="connsiteY8" fmla="*/ 470947 h 2224146"/>
              <a:gd name="connsiteX9" fmla="*/ 2739801 w 4075113"/>
              <a:gd name="connsiteY9" fmla="*/ 236705 h 2224146"/>
              <a:gd name="connsiteX10" fmla="*/ 1734790 w 4075113"/>
              <a:gd name="connsiteY10" fmla="*/ 199411 h 2224146"/>
              <a:gd name="connsiteX11" fmla="*/ 1215437 w 4075113"/>
              <a:gd name="connsiteY11" fmla="*/ 249766 h 2224146"/>
              <a:gd name="connsiteX12" fmla="*/ 1191266 w 4075113"/>
              <a:gd name="connsiteY12" fmla="*/ 0 h 2224146"/>
              <a:gd name="connsiteX13" fmla="*/ 4075113 w 4075113"/>
              <a:gd name="connsiteY13" fmla="*/ 0 h 2224146"/>
              <a:gd name="connsiteX14" fmla="*/ 4075113 w 4075113"/>
              <a:gd name="connsiteY14" fmla="*/ 2224146 h 2224146"/>
              <a:gd name="connsiteX15" fmla="*/ 0 w 4075113"/>
              <a:gd name="connsiteY15" fmla="*/ 2224146 h 2224146"/>
              <a:gd name="connsiteX16" fmla="*/ 0 w 4075113"/>
              <a:gd name="connsiteY16" fmla="*/ 0 h 2224146"/>
              <a:gd name="connsiteX0" fmla="*/ 0 w 4075113"/>
              <a:gd name="connsiteY0" fmla="*/ 0 h 2224146"/>
              <a:gd name="connsiteX1" fmla="*/ 433680 w 4075113"/>
              <a:gd name="connsiteY1" fmla="*/ 0 h 2224146"/>
              <a:gd name="connsiteX2" fmla="*/ 340548 w 4075113"/>
              <a:gd name="connsiteY2" fmla="*/ 5174 h 2224146"/>
              <a:gd name="connsiteX3" fmla="*/ 340548 w 4075113"/>
              <a:gd name="connsiteY3" fmla="*/ 306211 h 2224146"/>
              <a:gd name="connsiteX4" fmla="*/ 411593 w 4075113"/>
              <a:gd name="connsiteY4" fmla="*/ 643173 h 2224146"/>
              <a:gd name="connsiteX5" fmla="*/ 1138574 w 4075113"/>
              <a:gd name="connsiteY5" fmla="*/ 778622 h 2224146"/>
              <a:gd name="connsiteX6" fmla="*/ 1731574 w 4075113"/>
              <a:gd name="connsiteY6" fmla="*/ 1013931 h 2224146"/>
              <a:gd name="connsiteX7" fmla="*/ 2861161 w 4075113"/>
              <a:gd name="connsiteY7" fmla="*/ 823741 h 2224146"/>
              <a:gd name="connsiteX8" fmla="*/ 2915659 w 4075113"/>
              <a:gd name="connsiteY8" fmla="*/ 470947 h 2224146"/>
              <a:gd name="connsiteX9" fmla="*/ 2739801 w 4075113"/>
              <a:gd name="connsiteY9" fmla="*/ 236705 h 2224146"/>
              <a:gd name="connsiteX10" fmla="*/ 1734790 w 4075113"/>
              <a:gd name="connsiteY10" fmla="*/ 199411 h 2224146"/>
              <a:gd name="connsiteX11" fmla="*/ 1215437 w 4075113"/>
              <a:gd name="connsiteY11" fmla="*/ 249766 h 2224146"/>
              <a:gd name="connsiteX12" fmla="*/ 1191266 w 4075113"/>
              <a:gd name="connsiteY12" fmla="*/ 0 h 2224146"/>
              <a:gd name="connsiteX13" fmla="*/ 4075113 w 4075113"/>
              <a:gd name="connsiteY13" fmla="*/ 0 h 2224146"/>
              <a:gd name="connsiteX14" fmla="*/ 4075113 w 4075113"/>
              <a:gd name="connsiteY14" fmla="*/ 2224146 h 2224146"/>
              <a:gd name="connsiteX15" fmla="*/ 0 w 4075113"/>
              <a:gd name="connsiteY15" fmla="*/ 2224146 h 2224146"/>
              <a:gd name="connsiteX16" fmla="*/ 0 w 4075113"/>
              <a:gd name="connsiteY16" fmla="*/ 0 h 2224146"/>
              <a:gd name="connsiteX0" fmla="*/ 0 w 4075113"/>
              <a:gd name="connsiteY0" fmla="*/ 0 h 2224146"/>
              <a:gd name="connsiteX1" fmla="*/ 433680 w 4075113"/>
              <a:gd name="connsiteY1" fmla="*/ 0 h 2224146"/>
              <a:gd name="connsiteX2" fmla="*/ 340548 w 4075113"/>
              <a:gd name="connsiteY2" fmla="*/ 5174 h 2224146"/>
              <a:gd name="connsiteX3" fmla="*/ 340548 w 4075113"/>
              <a:gd name="connsiteY3" fmla="*/ 306211 h 2224146"/>
              <a:gd name="connsiteX4" fmla="*/ 411593 w 4075113"/>
              <a:gd name="connsiteY4" fmla="*/ 643173 h 2224146"/>
              <a:gd name="connsiteX5" fmla="*/ 1138574 w 4075113"/>
              <a:gd name="connsiteY5" fmla="*/ 778622 h 2224146"/>
              <a:gd name="connsiteX6" fmla="*/ 1731574 w 4075113"/>
              <a:gd name="connsiteY6" fmla="*/ 1013931 h 2224146"/>
              <a:gd name="connsiteX7" fmla="*/ 2928313 w 4075113"/>
              <a:gd name="connsiteY7" fmla="*/ 901893 h 2224146"/>
              <a:gd name="connsiteX8" fmla="*/ 2915659 w 4075113"/>
              <a:gd name="connsiteY8" fmla="*/ 470947 h 2224146"/>
              <a:gd name="connsiteX9" fmla="*/ 2739801 w 4075113"/>
              <a:gd name="connsiteY9" fmla="*/ 236705 h 2224146"/>
              <a:gd name="connsiteX10" fmla="*/ 1734790 w 4075113"/>
              <a:gd name="connsiteY10" fmla="*/ 199411 h 2224146"/>
              <a:gd name="connsiteX11" fmla="*/ 1215437 w 4075113"/>
              <a:gd name="connsiteY11" fmla="*/ 249766 h 2224146"/>
              <a:gd name="connsiteX12" fmla="*/ 1191266 w 4075113"/>
              <a:gd name="connsiteY12" fmla="*/ 0 h 2224146"/>
              <a:gd name="connsiteX13" fmla="*/ 4075113 w 4075113"/>
              <a:gd name="connsiteY13" fmla="*/ 0 h 2224146"/>
              <a:gd name="connsiteX14" fmla="*/ 4075113 w 4075113"/>
              <a:gd name="connsiteY14" fmla="*/ 2224146 h 2224146"/>
              <a:gd name="connsiteX15" fmla="*/ 0 w 4075113"/>
              <a:gd name="connsiteY15" fmla="*/ 2224146 h 2224146"/>
              <a:gd name="connsiteX16" fmla="*/ 0 w 4075113"/>
              <a:gd name="connsiteY16" fmla="*/ 0 h 2224146"/>
              <a:gd name="connsiteX0" fmla="*/ 0 w 4075113"/>
              <a:gd name="connsiteY0" fmla="*/ 0 h 2224146"/>
              <a:gd name="connsiteX1" fmla="*/ 433680 w 4075113"/>
              <a:gd name="connsiteY1" fmla="*/ 0 h 2224146"/>
              <a:gd name="connsiteX2" fmla="*/ 340548 w 4075113"/>
              <a:gd name="connsiteY2" fmla="*/ 5174 h 2224146"/>
              <a:gd name="connsiteX3" fmla="*/ 340548 w 4075113"/>
              <a:gd name="connsiteY3" fmla="*/ 306211 h 2224146"/>
              <a:gd name="connsiteX4" fmla="*/ 411593 w 4075113"/>
              <a:gd name="connsiteY4" fmla="*/ 643173 h 2224146"/>
              <a:gd name="connsiteX5" fmla="*/ 1138574 w 4075113"/>
              <a:gd name="connsiteY5" fmla="*/ 778622 h 2224146"/>
              <a:gd name="connsiteX6" fmla="*/ 1731574 w 4075113"/>
              <a:gd name="connsiteY6" fmla="*/ 1013931 h 2224146"/>
              <a:gd name="connsiteX7" fmla="*/ 3055158 w 4075113"/>
              <a:gd name="connsiteY7" fmla="*/ 1039809 h 2224146"/>
              <a:gd name="connsiteX8" fmla="*/ 2915659 w 4075113"/>
              <a:gd name="connsiteY8" fmla="*/ 470947 h 2224146"/>
              <a:gd name="connsiteX9" fmla="*/ 2739801 w 4075113"/>
              <a:gd name="connsiteY9" fmla="*/ 236705 h 2224146"/>
              <a:gd name="connsiteX10" fmla="*/ 1734790 w 4075113"/>
              <a:gd name="connsiteY10" fmla="*/ 199411 h 2224146"/>
              <a:gd name="connsiteX11" fmla="*/ 1215437 w 4075113"/>
              <a:gd name="connsiteY11" fmla="*/ 249766 h 2224146"/>
              <a:gd name="connsiteX12" fmla="*/ 1191266 w 4075113"/>
              <a:gd name="connsiteY12" fmla="*/ 0 h 2224146"/>
              <a:gd name="connsiteX13" fmla="*/ 4075113 w 4075113"/>
              <a:gd name="connsiteY13" fmla="*/ 0 h 2224146"/>
              <a:gd name="connsiteX14" fmla="*/ 4075113 w 4075113"/>
              <a:gd name="connsiteY14" fmla="*/ 2224146 h 2224146"/>
              <a:gd name="connsiteX15" fmla="*/ 0 w 4075113"/>
              <a:gd name="connsiteY15" fmla="*/ 2224146 h 2224146"/>
              <a:gd name="connsiteX16" fmla="*/ 0 w 4075113"/>
              <a:gd name="connsiteY16" fmla="*/ 0 h 2224146"/>
              <a:gd name="connsiteX0" fmla="*/ 0 w 4075113"/>
              <a:gd name="connsiteY0" fmla="*/ 0 h 2224146"/>
              <a:gd name="connsiteX1" fmla="*/ 433680 w 4075113"/>
              <a:gd name="connsiteY1" fmla="*/ 0 h 2224146"/>
              <a:gd name="connsiteX2" fmla="*/ 340548 w 4075113"/>
              <a:gd name="connsiteY2" fmla="*/ 5174 h 2224146"/>
              <a:gd name="connsiteX3" fmla="*/ 340548 w 4075113"/>
              <a:gd name="connsiteY3" fmla="*/ 306211 h 2224146"/>
              <a:gd name="connsiteX4" fmla="*/ 411593 w 4075113"/>
              <a:gd name="connsiteY4" fmla="*/ 643173 h 2224146"/>
              <a:gd name="connsiteX5" fmla="*/ 1138574 w 4075113"/>
              <a:gd name="connsiteY5" fmla="*/ 778622 h 2224146"/>
              <a:gd name="connsiteX6" fmla="*/ 1731574 w 4075113"/>
              <a:gd name="connsiteY6" fmla="*/ 1013931 h 2224146"/>
              <a:gd name="connsiteX7" fmla="*/ 2756702 w 4075113"/>
              <a:gd name="connsiteY7" fmla="*/ 855922 h 2224146"/>
              <a:gd name="connsiteX8" fmla="*/ 2915659 w 4075113"/>
              <a:gd name="connsiteY8" fmla="*/ 470947 h 2224146"/>
              <a:gd name="connsiteX9" fmla="*/ 2739801 w 4075113"/>
              <a:gd name="connsiteY9" fmla="*/ 236705 h 2224146"/>
              <a:gd name="connsiteX10" fmla="*/ 1734790 w 4075113"/>
              <a:gd name="connsiteY10" fmla="*/ 199411 h 2224146"/>
              <a:gd name="connsiteX11" fmla="*/ 1215437 w 4075113"/>
              <a:gd name="connsiteY11" fmla="*/ 249766 h 2224146"/>
              <a:gd name="connsiteX12" fmla="*/ 1191266 w 4075113"/>
              <a:gd name="connsiteY12" fmla="*/ 0 h 2224146"/>
              <a:gd name="connsiteX13" fmla="*/ 4075113 w 4075113"/>
              <a:gd name="connsiteY13" fmla="*/ 0 h 2224146"/>
              <a:gd name="connsiteX14" fmla="*/ 4075113 w 4075113"/>
              <a:gd name="connsiteY14" fmla="*/ 2224146 h 2224146"/>
              <a:gd name="connsiteX15" fmla="*/ 0 w 4075113"/>
              <a:gd name="connsiteY15" fmla="*/ 2224146 h 2224146"/>
              <a:gd name="connsiteX16" fmla="*/ 0 w 4075113"/>
              <a:gd name="connsiteY16" fmla="*/ 0 h 2224146"/>
              <a:gd name="connsiteX0" fmla="*/ 0 w 4075113"/>
              <a:gd name="connsiteY0" fmla="*/ 0 h 2224146"/>
              <a:gd name="connsiteX1" fmla="*/ 433680 w 4075113"/>
              <a:gd name="connsiteY1" fmla="*/ 0 h 2224146"/>
              <a:gd name="connsiteX2" fmla="*/ 340548 w 4075113"/>
              <a:gd name="connsiteY2" fmla="*/ 5174 h 2224146"/>
              <a:gd name="connsiteX3" fmla="*/ 340548 w 4075113"/>
              <a:gd name="connsiteY3" fmla="*/ 306211 h 2224146"/>
              <a:gd name="connsiteX4" fmla="*/ 433977 w 4075113"/>
              <a:gd name="connsiteY4" fmla="*/ 601799 h 2224146"/>
              <a:gd name="connsiteX5" fmla="*/ 1138574 w 4075113"/>
              <a:gd name="connsiteY5" fmla="*/ 778622 h 2224146"/>
              <a:gd name="connsiteX6" fmla="*/ 1731574 w 4075113"/>
              <a:gd name="connsiteY6" fmla="*/ 1013931 h 2224146"/>
              <a:gd name="connsiteX7" fmla="*/ 2756702 w 4075113"/>
              <a:gd name="connsiteY7" fmla="*/ 855922 h 2224146"/>
              <a:gd name="connsiteX8" fmla="*/ 2915659 w 4075113"/>
              <a:gd name="connsiteY8" fmla="*/ 470947 h 2224146"/>
              <a:gd name="connsiteX9" fmla="*/ 2739801 w 4075113"/>
              <a:gd name="connsiteY9" fmla="*/ 236705 h 2224146"/>
              <a:gd name="connsiteX10" fmla="*/ 1734790 w 4075113"/>
              <a:gd name="connsiteY10" fmla="*/ 199411 h 2224146"/>
              <a:gd name="connsiteX11" fmla="*/ 1215437 w 4075113"/>
              <a:gd name="connsiteY11" fmla="*/ 249766 h 2224146"/>
              <a:gd name="connsiteX12" fmla="*/ 1191266 w 4075113"/>
              <a:gd name="connsiteY12" fmla="*/ 0 h 2224146"/>
              <a:gd name="connsiteX13" fmla="*/ 4075113 w 4075113"/>
              <a:gd name="connsiteY13" fmla="*/ 0 h 2224146"/>
              <a:gd name="connsiteX14" fmla="*/ 4075113 w 4075113"/>
              <a:gd name="connsiteY14" fmla="*/ 2224146 h 2224146"/>
              <a:gd name="connsiteX15" fmla="*/ 0 w 4075113"/>
              <a:gd name="connsiteY15" fmla="*/ 2224146 h 2224146"/>
              <a:gd name="connsiteX16" fmla="*/ 0 w 4075113"/>
              <a:gd name="connsiteY16" fmla="*/ 0 h 2224146"/>
              <a:gd name="connsiteX0" fmla="*/ 0 w 4075113"/>
              <a:gd name="connsiteY0" fmla="*/ 0 h 2224146"/>
              <a:gd name="connsiteX1" fmla="*/ 433680 w 4075113"/>
              <a:gd name="connsiteY1" fmla="*/ 0 h 2224146"/>
              <a:gd name="connsiteX2" fmla="*/ 340548 w 4075113"/>
              <a:gd name="connsiteY2" fmla="*/ 5174 h 2224146"/>
              <a:gd name="connsiteX3" fmla="*/ 624082 w 4075113"/>
              <a:gd name="connsiteY3" fmla="*/ 384363 h 2224146"/>
              <a:gd name="connsiteX4" fmla="*/ 433977 w 4075113"/>
              <a:gd name="connsiteY4" fmla="*/ 601799 h 2224146"/>
              <a:gd name="connsiteX5" fmla="*/ 1138574 w 4075113"/>
              <a:gd name="connsiteY5" fmla="*/ 778622 h 2224146"/>
              <a:gd name="connsiteX6" fmla="*/ 1731574 w 4075113"/>
              <a:gd name="connsiteY6" fmla="*/ 1013931 h 2224146"/>
              <a:gd name="connsiteX7" fmla="*/ 2756702 w 4075113"/>
              <a:gd name="connsiteY7" fmla="*/ 855922 h 2224146"/>
              <a:gd name="connsiteX8" fmla="*/ 2915659 w 4075113"/>
              <a:gd name="connsiteY8" fmla="*/ 470947 h 2224146"/>
              <a:gd name="connsiteX9" fmla="*/ 2739801 w 4075113"/>
              <a:gd name="connsiteY9" fmla="*/ 236705 h 2224146"/>
              <a:gd name="connsiteX10" fmla="*/ 1734790 w 4075113"/>
              <a:gd name="connsiteY10" fmla="*/ 199411 h 2224146"/>
              <a:gd name="connsiteX11" fmla="*/ 1215437 w 4075113"/>
              <a:gd name="connsiteY11" fmla="*/ 249766 h 2224146"/>
              <a:gd name="connsiteX12" fmla="*/ 1191266 w 4075113"/>
              <a:gd name="connsiteY12" fmla="*/ 0 h 2224146"/>
              <a:gd name="connsiteX13" fmla="*/ 4075113 w 4075113"/>
              <a:gd name="connsiteY13" fmla="*/ 0 h 2224146"/>
              <a:gd name="connsiteX14" fmla="*/ 4075113 w 4075113"/>
              <a:gd name="connsiteY14" fmla="*/ 2224146 h 2224146"/>
              <a:gd name="connsiteX15" fmla="*/ 0 w 4075113"/>
              <a:gd name="connsiteY15" fmla="*/ 2224146 h 2224146"/>
              <a:gd name="connsiteX16" fmla="*/ 0 w 4075113"/>
              <a:gd name="connsiteY16" fmla="*/ 0 h 2224146"/>
              <a:gd name="connsiteX0" fmla="*/ 0 w 4075113"/>
              <a:gd name="connsiteY0" fmla="*/ 0 h 2224146"/>
              <a:gd name="connsiteX1" fmla="*/ 433680 w 4075113"/>
              <a:gd name="connsiteY1" fmla="*/ 0 h 2224146"/>
              <a:gd name="connsiteX2" fmla="*/ 519622 w 4075113"/>
              <a:gd name="connsiteY2" fmla="*/ 577 h 2224146"/>
              <a:gd name="connsiteX3" fmla="*/ 624082 w 4075113"/>
              <a:gd name="connsiteY3" fmla="*/ 384363 h 2224146"/>
              <a:gd name="connsiteX4" fmla="*/ 433977 w 4075113"/>
              <a:gd name="connsiteY4" fmla="*/ 601799 h 2224146"/>
              <a:gd name="connsiteX5" fmla="*/ 1138574 w 4075113"/>
              <a:gd name="connsiteY5" fmla="*/ 778622 h 2224146"/>
              <a:gd name="connsiteX6" fmla="*/ 1731574 w 4075113"/>
              <a:gd name="connsiteY6" fmla="*/ 1013931 h 2224146"/>
              <a:gd name="connsiteX7" fmla="*/ 2756702 w 4075113"/>
              <a:gd name="connsiteY7" fmla="*/ 855922 h 2224146"/>
              <a:gd name="connsiteX8" fmla="*/ 2915659 w 4075113"/>
              <a:gd name="connsiteY8" fmla="*/ 470947 h 2224146"/>
              <a:gd name="connsiteX9" fmla="*/ 2739801 w 4075113"/>
              <a:gd name="connsiteY9" fmla="*/ 236705 h 2224146"/>
              <a:gd name="connsiteX10" fmla="*/ 1734790 w 4075113"/>
              <a:gd name="connsiteY10" fmla="*/ 199411 h 2224146"/>
              <a:gd name="connsiteX11" fmla="*/ 1215437 w 4075113"/>
              <a:gd name="connsiteY11" fmla="*/ 249766 h 2224146"/>
              <a:gd name="connsiteX12" fmla="*/ 1191266 w 4075113"/>
              <a:gd name="connsiteY12" fmla="*/ 0 h 2224146"/>
              <a:gd name="connsiteX13" fmla="*/ 4075113 w 4075113"/>
              <a:gd name="connsiteY13" fmla="*/ 0 h 2224146"/>
              <a:gd name="connsiteX14" fmla="*/ 4075113 w 4075113"/>
              <a:gd name="connsiteY14" fmla="*/ 2224146 h 2224146"/>
              <a:gd name="connsiteX15" fmla="*/ 0 w 4075113"/>
              <a:gd name="connsiteY15" fmla="*/ 2224146 h 2224146"/>
              <a:gd name="connsiteX16" fmla="*/ 0 w 4075113"/>
              <a:gd name="connsiteY16" fmla="*/ 0 h 2224146"/>
              <a:gd name="connsiteX0" fmla="*/ 0 w 4075113"/>
              <a:gd name="connsiteY0" fmla="*/ 0 h 2224146"/>
              <a:gd name="connsiteX1" fmla="*/ 433680 w 4075113"/>
              <a:gd name="connsiteY1" fmla="*/ 0 h 2224146"/>
              <a:gd name="connsiteX2" fmla="*/ 519622 w 4075113"/>
              <a:gd name="connsiteY2" fmla="*/ 577 h 2224146"/>
              <a:gd name="connsiteX3" fmla="*/ 624082 w 4075113"/>
              <a:gd name="connsiteY3" fmla="*/ 384363 h 2224146"/>
              <a:gd name="connsiteX4" fmla="*/ 433977 w 4075113"/>
              <a:gd name="connsiteY4" fmla="*/ 601799 h 2224146"/>
              <a:gd name="connsiteX5" fmla="*/ 1138574 w 4075113"/>
              <a:gd name="connsiteY5" fmla="*/ 778622 h 2224146"/>
              <a:gd name="connsiteX6" fmla="*/ 1731574 w 4075113"/>
              <a:gd name="connsiteY6" fmla="*/ 1013931 h 2224146"/>
              <a:gd name="connsiteX7" fmla="*/ 2756702 w 4075113"/>
              <a:gd name="connsiteY7" fmla="*/ 855922 h 2224146"/>
              <a:gd name="connsiteX8" fmla="*/ 2915659 w 4075113"/>
              <a:gd name="connsiteY8" fmla="*/ 470947 h 2224146"/>
              <a:gd name="connsiteX9" fmla="*/ 2739801 w 4075113"/>
              <a:gd name="connsiteY9" fmla="*/ 236705 h 2224146"/>
              <a:gd name="connsiteX10" fmla="*/ 1734790 w 4075113"/>
              <a:gd name="connsiteY10" fmla="*/ 199411 h 2224146"/>
              <a:gd name="connsiteX11" fmla="*/ 1006517 w 4075113"/>
              <a:gd name="connsiteY11" fmla="*/ 300335 h 2224146"/>
              <a:gd name="connsiteX12" fmla="*/ 1191266 w 4075113"/>
              <a:gd name="connsiteY12" fmla="*/ 0 h 2224146"/>
              <a:gd name="connsiteX13" fmla="*/ 4075113 w 4075113"/>
              <a:gd name="connsiteY13" fmla="*/ 0 h 2224146"/>
              <a:gd name="connsiteX14" fmla="*/ 4075113 w 4075113"/>
              <a:gd name="connsiteY14" fmla="*/ 2224146 h 2224146"/>
              <a:gd name="connsiteX15" fmla="*/ 0 w 4075113"/>
              <a:gd name="connsiteY15" fmla="*/ 2224146 h 2224146"/>
              <a:gd name="connsiteX16" fmla="*/ 0 w 4075113"/>
              <a:gd name="connsiteY16" fmla="*/ 0 h 2224146"/>
              <a:gd name="connsiteX0" fmla="*/ 0 w 4075113"/>
              <a:gd name="connsiteY0" fmla="*/ 4597 h 2228743"/>
              <a:gd name="connsiteX1" fmla="*/ 433680 w 4075113"/>
              <a:gd name="connsiteY1" fmla="*/ 4597 h 2228743"/>
              <a:gd name="connsiteX2" fmla="*/ 519622 w 4075113"/>
              <a:gd name="connsiteY2" fmla="*/ 5174 h 2228743"/>
              <a:gd name="connsiteX3" fmla="*/ 624082 w 4075113"/>
              <a:gd name="connsiteY3" fmla="*/ 388960 h 2228743"/>
              <a:gd name="connsiteX4" fmla="*/ 433977 w 4075113"/>
              <a:gd name="connsiteY4" fmla="*/ 606396 h 2228743"/>
              <a:gd name="connsiteX5" fmla="*/ 1138574 w 4075113"/>
              <a:gd name="connsiteY5" fmla="*/ 783219 h 2228743"/>
              <a:gd name="connsiteX6" fmla="*/ 1731574 w 4075113"/>
              <a:gd name="connsiteY6" fmla="*/ 1018528 h 2228743"/>
              <a:gd name="connsiteX7" fmla="*/ 2756702 w 4075113"/>
              <a:gd name="connsiteY7" fmla="*/ 860519 h 2228743"/>
              <a:gd name="connsiteX8" fmla="*/ 2915659 w 4075113"/>
              <a:gd name="connsiteY8" fmla="*/ 475544 h 2228743"/>
              <a:gd name="connsiteX9" fmla="*/ 2739801 w 4075113"/>
              <a:gd name="connsiteY9" fmla="*/ 241302 h 2228743"/>
              <a:gd name="connsiteX10" fmla="*/ 1734790 w 4075113"/>
              <a:gd name="connsiteY10" fmla="*/ 204008 h 2228743"/>
              <a:gd name="connsiteX11" fmla="*/ 1006517 w 4075113"/>
              <a:gd name="connsiteY11" fmla="*/ 304932 h 2228743"/>
              <a:gd name="connsiteX12" fmla="*/ 788351 w 4075113"/>
              <a:gd name="connsiteY12" fmla="*/ 0 h 2228743"/>
              <a:gd name="connsiteX13" fmla="*/ 4075113 w 4075113"/>
              <a:gd name="connsiteY13" fmla="*/ 4597 h 2228743"/>
              <a:gd name="connsiteX14" fmla="*/ 4075113 w 4075113"/>
              <a:gd name="connsiteY14" fmla="*/ 2228743 h 2228743"/>
              <a:gd name="connsiteX15" fmla="*/ 0 w 4075113"/>
              <a:gd name="connsiteY15" fmla="*/ 2228743 h 2228743"/>
              <a:gd name="connsiteX16" fmla="*/ 0 w 4075113"/>
              <a:gd name="connsiteY16" fmla="*/ 4597 h 2228743"/>
              <a:gd name="connsiteX0" fmla="*/ 0 w 4075113"/>
              <a:gd name="connsiteY0" fmla="*/ 4597 h 2228743"/>
              <a:gd name="connsiteX1" fmla="*/ 433680 w 4075113"/>
              <a:gd name="connsiteY1" fmla="*/ 4597 h 2228743"/>
              <a:gd name="connsiteX2" fmla="*/ 519622 w 4075113"/>
              <a:gd name="connsiteY2" fmla="*/ 5174 h 2228743"/>
              <a:gd name="connsiteX3" fmla="*/ 624082 w 4075113"/>
              <a:gd name="connsiteY3" fmla="*/ 388960 h 2228743"/>
              <a:gd name="connsiteX4" fmla="*/ 433977 w 4075113"/>
              <a:gd name="connsiteY4" fmla="*/ 606396 h 2228743"/>
              <a:gd name="connsiteX5" fmla="*/ 1138574 w 4075113"/>
              <a:gd name="connsiteY5" fmla="*/ 783219 h 2228743"/>
              <a:gd name="connsiteX6" fmla="*/ 1731574 w 4075113"/>
              <a:gd name="connsiteY6" fmla="*/ 1018528 h 2228743"/>
              <a:gd name="connsiteX7" fmla="*/ 2756702 w 4075113"/>
              <a:gd name="connsiteY7" fmla="*/ 860519 h 2228743"/>
              <a:gd name="connsiteX8" fmla="*/ 2915659 w 4075113"/>
              <a:gd name="connsiteY8" fmla="*/ 475544 h 2228743"/>
              <a:gd name="connsiteX9" fmla="*/ 2739801 w 4075113"/>
              <a:gd name="connsiteY9" fmla="*/ 241302 h 2228743"/>
              <a:gd name="connsiteX10" fmla="*/ 1734790 w 4075113"/>
              <a:gd name="connsiteY10" fmla="*/ 204008 h 2228743"/>
              <a:gd name="connsiteX11" fmla="*/ 946827 w 4075113"/>
              <a:gd name="connsiteY11" fmla="*/ 295738 h 2228743"/>
              <a:gd name="connsiteX12" fmla="*/ 788351 w 4075113"/>
              <a:gd name="connsiteY12" fmla="*/ 0 h 2228743"/>
              <a:gd name="connsiteX13" fmla="*/ 4075113 w 4075113"/>
              <a:gd name="connsiteY13" fmla="*/ 4597 h 2228743"/>
              <a:gd name="connsiteX14" fmla="*/ 4075113 w 4075113"/>
              <a:gd name="connsiteY14" fmla="*/ 2228743 h 2228743"/>
              <a:gd name="connsiteX15" fmla="*/ 0 w 4075113"/>
              <a:gd name="connsiteY15" fmla="*/ 2228743 h 2228743"/>
              <a:gd name="connsiteX16" fmla="*/ 0 w 4075113"/>
              <a:gd name="connsiteY16" fmla="*/ 4597 h 2228743"/>
              <a:gd name="connsiteX0" fmla="*/ 0 w 4075113"/>
              <a:gd name="connsiteY0" fmla="*/ 4597 h 2228743"/>
              <a:gd name="connsiteX1" fmla="*/ 433680 w 4075113"/>
              <a:gd name="connsiteY1" fmla="*/ 4597 h 2228743"/>
              <a:gd name="connsiteX2" fmla="*/ 519622 w 4075113"/>
              <a:gd name="connsiteY2" fmla="*/ 5174 h 2228743"/>
              <a:gd name="connsiteX3" fmla="*/ 624082 w 4075113"/>
              <a:gd name="connsiteY3" fmla="*/ 388960 h 2228743"/>
              <a:gd name="connsiteX4" fmla="*/ 433977 w 4075113"/>
              <a:gd name="connsiteY4" fmla="*/ 606396 h 2228743"/>
              <a:gd name="connsiteX5" fmla="*/ 1138574 w 4075113"/>
              <a:gd name="connsiteY5" fmla="*/ 783219 h 2228743"/>
              <a:gd name="connsiteX6" fmla="*/ 1731574 w 4075113"/>
              <a:gd name="connsiteY6" fmla="*/ 1018528 h 2228743"/>
              <a:gd name="connsiteX7" fmla="*/ 2756702 w 4075113"/>
              <a:gd name="connsiteY7" fmla="*/ 860519 h 2228743"/>
              <a:gd name="connsiteX8" fmla="*/ 2915659 w 4075113"/>
              <a:gd name="connsiteY8" fmla="*/ 475544 h 2228743"/>
              <a:gd name="connsiteX9" fmla="*/ 2739801 w 4075113"/>
              <a:gd name="connsiteY9" fmla="*/ 241302 h 2228743"/>
              <a:gd name="connsiteX10" fmla="*/ 1734790 w 4075113"/>
              <a:gd name="connsiteY10" fmla="*/ 204008 h 2228743"/>
              <a:gd name="connsiteX11" fmla="*/ 946827 w 4075113"/>
              <a:gd name="connsiteY11" fmla="*/ 295738 h 2228743"/>
              <a:gd name="connsiteX12" fmla="*/ 788351 w 4075113"/>
              <a:gd name="connsiteY12" fmla="*/ 0 h 2228743"/>
              <a:gd name="connsiteX13" fmla="*/ 4075113 w 4075113"/>
              <a:gd name="connsiteY13" fmla="*/ 4597 h 2228743"/>
              <a:gd name="connsiteX14" fmla="*/ 4075113 w 4075113"/>
              <a:gd name="connsiteY14" fmla="*/ 2228743 h 2228743"/>
              <a:gd name="connsiteX15" fmla="*/ 0 w 4075113"/>
              <a:gd name="connsiteY15" fmla="*/ 2228743 h 2228743"/>
              <a:gd name="connsiteX16" fmla="*/ 0 w 4075113"/>
              <a:gd name="connsiteY16" fmla="*/ 4597 h 2228743"/>
              <a:gd name="connsiteX0" fmla="*/ 0 w 4075113"/>
              <a:gd name="connsiteY0" fmla="*/ 4597 h 2228743"/>
              <a:gd name="connsiteX1" fmla="*/ 433680 w 4075113"/>
              <a:gd name="connsiteY1" fmla="*/ 4597 h 2228743"/>
              <a:gd name="connsiteX2" fmla="*/ 519622 w 4075113"/>
              <a:gd name="connsiteY2" fmla="*/ 5174 h 2228743"/>
              <a:gd name="connsiteX3" fmla="*/ 624082 w 4075113"/>
              <a:gd name="connsiteY3" fmla="*/ 388960 h 2228743"/>
              <a:gd name="connsiteX4" fmla="*/ 433977 w 4075113"/>
              <a:gd name="connsiteY4" fmla="*/ 606396 h 2228743"/>
              <a:gd name="connsiteX5" fmla="*/ 1138574 w 4075113"/>
              <a:gd name="connsiteY5" fmla="*/ 783219 h 2228743"/>
              <a:gd name="connsiteX6" fmla="*/ 1731574 w 4075113"/>
              <a:gd name="connsiteY6" fmla="*/ 1018528 h 2228743"/>
              <a:gd name="connsiteX7" fmla="*/ 2756702 w 4075113"/>
              <a:gd name="connsiteY7" fmla="*/ 860519 h 2228743"/>
              <a:gd name="connsiteX8" fmla="*/ 2915659 w 4075113"/>
              <a:gd name="connsiteY8" fmla="*/ 475544 h 2228743"/>
              <a:gd name="connsiteX9" fmla="*/ 2739801 w 4075113"/>
              <a:gd name="connsiteY9" fmla="*/ 241302 h 2228743"/>
              <a:gd name="connsiteX10" fmla="*/ 1734790 w 4075113"/>
              <a:gd name="connsiteY10" fmla="*/ 204008 h 2228743"/>
              <a:gd name="connsiteX11" fmla="*/ 946827 w 4075113"/>
              <a:gd name="connsiteY11" fmla="*/ 295738 h 2228743"/>
              <a:gd name="connsiteX12" fmla="*/ 788351 w 4075113"/>
              <a:gd name="connsiteY12" fmla="*/ 0 h 2228743"/>
              <a:gd name="connsiteX13" fmla="*/ 4075113 w 4075113"/>
              <a:gd name="connsiteY13" fmla="*/ 4597 h 2228743"/>
              <a:gd name="connsiteX14" fmla="*/ 4075113 w 4075113"/>
              <a:gd name="connsiteY14" fmla="*/ 2228743 h 2228743"/>
              <a:gd name="connsiteX15" fmla="*/ 0 w 4075113"/>
              <a:gd name="connsiteY15" fmla="*/ 2228743 h 2228743"/>
              <a:gd name="connsiteX16" fmla="*/ 0 w 4075113"/>
              <a:gd name="connsiteY16" fmla="*/ 4597 h 2228743"/>
              <a:gd name="connsiteX0" fmla="*/ 0 w 4075113"/>
              <a:gd name="connsiteY0" fmla="*/ 4597 h 2228743"/>
              <a:gd name="connsiteX1" fmla="*/ 433680 w 4075113"/>
              <a:gd name="connsiteY1" fmla="*/ 4597 h 2228743"/>
              <a:gd name="connsiteX2" fmla="*/ 519622 w 4075113"/>
              <a:gd name="connsiteY2" fmla="*/ 5174 h 2228743"/>
              <a:gd name="connsiteX3" fmla="*/ 624082 w 4075113"/>
              <a:gd name="connsiteY3" fmla="*/ 388960 h 2228743"/>
              <a:gd name="connsiteX4" fmla="*/ 433977 w 4075113"/>
              <a:gd name="connsiteY4" fmla="*/ 606396 h 2228743"/>
              <a:gd name="connsiteX5" fmla="*/ 1138574 w 4075113"/>
              <a:gd name="connsiteY5" fmla="*/ 783219 h 2228743"/>
              <a:gd name="connsiteX6" fmla="*/ 1731574 w 4075113"/>
              <a:gd name="connsiteY6" fmla="*/ 1018528 h 2228743"/>
              <a:gd name="connsiteX7" fmla="*/ 2756702 w 4075113"/>
              <a:gd name="connsiteY7" fmla="*/ 860519 h 2228743"/>
              <a:gd name="connsiteX8" fmla="*/ 2915659 w 4075113"/>
              <a:gd name="connsiteY8" fmla="*/ 475544 h 2228743"/>
              <a:gd name="connsiteX9" fmla="*/ 2739801 w 4075113"/>
              <a:gd name="connsiteY9" fmla="*/ 241302 h 2228743"/>
              <a:gd name="connsiteX10" fmla="*/ 1734790 w 4075113"/>
              <a:gd name="connsiteY10" fmla="*/ 204008 h 2228743"/>
              <a:gd name="connsiteX11" fmla="*/ 946827 w 4075113"/>
              <a:gd name="connsiteY11" fmla="*/ 295738 h 2228743"/>
              <a:gd name="connsiteX12" fmla="*/ 788351 w 4075113"/>
              <a:gd name="connsiteY12" fmla="*/ 0 h 2228743"/>
              <a:gd name="connsiteX13" fmla="*/ 3978115 w 4075113"/>
              <a:gd name="connsiteY13" fmla="*/ 179290 h 2228743"/>
              <a:gd name="connsiteX14" fmla="*/ 4075113 w 4075113"/>
              <a:gd name="connsiteY14" fmla="*/ 2228743 h 2228743"/>
              <a:gd name="connsiteX15" fmla="*/ 0 w 4075113"/>
              <a:gd name="connsiteY15" fmla="*/ 2228743 h 2228743"/>
              <a:gd name="connsiteX16" fmla="*/ 0 w 4075113"/>
              <a:gd name="connsiteY16" fmla="*/ 4597 h 2228743"/>
              <a:gd name="connsiteX0" fmla="*/ 0 w 4075113"/>
              <a:gd name="connsiteY0" fmla="*/ 4597 h 2228743"/>
              <a:gd name="connsiteX1" fmla="*/ 433680 w 4075113"/>
              <a:gd name="connsiteY1" fmla="*/ 4597 h 2228743"/>
              <a:gd name="connsiteX2" fmla="*/ 519622 w 4075113"/>
              <a:gd name="connsiteY2" fmla="*/ 5174 h 2228743"/>
              <a:gd name="connsiteX3" fmla="*/ 624082 w 4075113"/>
              <a:gd name="connsiteY3" fmla="*/ 388960 h 2228743"/>
              <a:gd name="connsiteX4" fmla="*/ 433977 w 4075113"/>
              <a:gd name="connsiteY4" fmla="*/ 606396 h 2228743"/>
              <a:gd name="connsiteX5" fmla="*/ 1138574 w 4075113"/>
              <a:gd name="connsiteY5" fmla="*/ 783219 h 2228743"/>
              <a:gd name="connsiteX6" fmla="*/ 1731574 w 4075113"/>
              <a:gd name="connsiteY6" fmla="*/ 1018528 h 2228743"/>
              <a:gd name="connsiteX7" fmla="*/ 2756702 w 4075113"/>
              <a:gd name="connsiteY7" fmla="*/ 860519 h 2228743"/>
              <a:gd name="connsiteX8" fmla="*/ 2915659 w 4075113"/>
              <a:gd name="connsiteY8" fmla="*/ 475544 h 2228743"/>
              <a:gd name="connsiteX9" fmla="*/ 2739801 w 4075113"/>
              <a:gd name="connsiteY9" fmla="*/ 241302 h 2228743"/>
              <a:gd name="connsiteX10" fmla="*/ 1734790 w 4075113"/>
              <a:gd name="connsiteY10" fmla="*/ 204008 h 2228743"/>
              <a:gd name="connsiteX11" fmla="*/ 946827 w 4075113"/>
              <a:gd name="connsiteY11" fmla="*/ 295738 h 2228743"/>
              <a:gd name="connsiteX12" fmla="*/ 788351 w 4075113"/>
              <a:gd name="connsiteY12" fmla="*/ 0 h 2228743"/>
              <a:gd name="connsiteX13" fmla="*/ 3978115 w 4075113"/>
              <a:gd name="connsiteY13" fmla="*/ 179290 h 2228743"/>
              <a:gd name="connsiteX14" fmla="*/ 4075113 w 4075113"/>
              <a:gd name="connsiteY14" fmla="*/ 2228743 h 2228743"/>
              <a:gd name="connsiteX15" fmla="*/ 0 w 4075113"/>
              <a:gd name="connsiteY15" fmla="*/ 2228743 h 2228743"/>
              <a:gd name="connsiteX16" fmla="*/ 0 w 4075113"/>
              <a:gd name="connsiteY16" fmla="*/ 4597 h 2228743"/>
              <a:gd name="connsiteX0" fmla="*/ 0 w 4075113"/>
              <a:gd name="connsiteY0" fmla="*/ 4597 h 2228743"/>
              <a:gd name="connsiteX1" fmla="*/ 433680 w 4075113"/>
              <a:gd name="connsiteY1" fmla="*/ 4597 h 2228743"/>
              <a:gd name="connsiteX2" fmla="*/ 519622 w 4075113"/>
              <a:gd name="connsiteY2" fmla="*/ 5174 h 2228743"/>
              <a:gd name="connsiteX3" fmla="*/ 624082 w 4075113"/>
              <a:gd name="connsiteY3" fmla="*/ 388960 h 2228743"/>
              <a:gd name="connsiteX4" fmla="*/ 433977 w 4075113"/>
              <a:gd name="connsiteY4" fmla="*/ 606396 h 2228743"/>
              <a:gd name="connsiteX5" fmla="*/ 1138574 w 4075113"/>
              <a:gd name="connsiteY5" fmla="*/ 783219 h 2228743"/>
              <a:gd name="connsiteX6" fmla="*/ 1731574 w 4075113"/>
              <a:gd name="connsiteY6" fmla="*/ 1018528 h 2228743"/>
              <a:gd name="connsiteX7" fmla="*/ 2756702 w 4075113"/>
              <a:gd name="connsiteY7" fmla="*/ 860519 h 2228743"/>
              <a:gd name="connsiteX8" fmla="*/ 2915659 w 4075113"/>
              <a:gd name="connsiteY8" fmla="*/ 475544 h 2228743"/>
              <a:gd name="connsiteX9" fmla="*/ 2739801 w 4075113"/>
              <a:gd name="connsiteY9" fmla="*/ 241302 h 2228743"/>
              <a:gd name="connsiteX10" fmla="*/ 1734790 w 4075113"/>
              <a:gd name="connsiteY10" fmla="*/ 204008 h 2228743"/>
              <a:gd name="connsiteX11" fmla="*/ 946827 w 4075113"/>
              <a:gd name="connsiteY11" fmla="*/ 295738 h 2228743"/>
              <a:gd name="connsiteX12" fmla="*/ 788351 w 4075113"/>
              <a:gd name="connsiteY12" fmla="*/ 0 h 2228743"/>
              <a:gd name="connsiteX13" fmla="*/ 3978115 w 4075113"/>
              <a:gd name="connsiteY13" fmla="*/ 179290 h 2228743"/>
              <a:gd name="connsiteX14" fmla="*/ 4075113 w 4075113"/>
              <a:gd name="connsiteY14" fmla="*/ 2228743 h 2228743"/>
              <a:gd name="connsiteX15" fmla="*/ 0 w 4075113"/>
              <a:gd name="connsiteY15" fmla="*/ 2228743 h 2228743"/>
              <a:gd name="connsiteX16" fmla="*/ 0 w 4075113"/>
              <a:gd name="connsiteY16" fmla="*/ 4597 h 222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75113" h="2228743">
                <a:moveTo>
                  <a:pt x="0" y="4597"/>
                </a:moveTo>
                <a:lnTo>
                  <a:pt x="433680" y="4597"/>
                </a:lnTo>
                <a:lnTo>
                  <a:pt x="519622" y="5174"/>
                </a:lnTo>
                <a:cubicBezTo>
                  <a:pt x="519622" y="105520"/>
                  <a:pt x="601698" y="141504"/>
                  <a:pt x="624082" y="388960"/>
                </a:cubicBezTo>
                <a:cubicBezTo>
                  <a:pt x="632841" y="579433"/>
                  <a:pt x="387910" y="507867"/>
                  <a:pt x="433977" y="606396"/>
                </a:cubicBezTo>
                <a:cubicBezTo>
                  <a:pt x="773302" y="761878"/>
                  <a:pt x="918632" y="701292"/>
                  <a:pt x="1138574" y="783219"/>
                </a:cubicBezTo>
                <a:cubicBezTo>
                  <a:pt x="1381009" y="929080"/>
                  <a:pt x="1384679" y="955415"/>
                  <a:pt x="1731574" y="1018528"/>
                </a:cubicBezTo>
                <a:cubicBezTo>
                  <a:pt x="2329459" y="993441"/>
                  <a:pt x="2382661" y="1028118"/>
                  <a:pt x="2756702" y="860519"/>
                </a:cubicBezTo>
                <a:cubicBezTo>
                  <a:pt x="2976326" y="618797"/>
                  <a:pt x="2897493" y="593142"/>
                  <a:pt x="2915659" y="475544"/>
                </a:cubicBezTo>
                <a:cubicBezTo>
                  <a:pt x="2854552" y="314715"/>
                  <a:pt x="2920290" y="365354"/>
                  <a:pt x="2739801" y="241302"/>
                </a:cubicBezTo>
                <a:cubicBezTo>
                  <a:pt x="2347592" y="207418"/>
                  <a:pt x="2074768" y="201115"/>
                  <a:pt x="1734790" y="204008"/>
                </a:cubicBezTo>
                <a:cubicBezTo>
                  <a:pt x="1472136" y="234585"/>
                  <a:pt x="1209481" y="334118"/>
                  <a:pt x="946827" y="295738"/>
                </a:cubicBezTo>
                <a:cubicBezTo>
                  <a:pt x="894002" y="128201"/>
                  <a:pt x="841176" y="98579"/>
                  <a:pt x="788351" y="0"/>
                </a:cubicBezTo>
                <a:cubicBezTo>
                  <a:pt x="1851606" y="59763"/>
                  <a:pt x="2982013" y="-68958"/>
                  <a:pt x="3978115" y="179290"/>
                </a:cubicBezTo>
                <a:cubicBezTo>
                  <a:pt x="4092523" y="880829"/>
                  <a:pt x="4042780" y="1545592"/>
                  <a:pt x="4075113" y="2228743"/>
                </a:cubicBezTo>
                <a:lnTo>
                  <a:pt x="0" y="2228743"/>
                </a:lnTo>
                <a:lnTo>
                  <a:pt x="0" y="4597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29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PaRSEC</a:t>
            </a:r>
            <a:r>
              <a:rPr lang="en-US" dirty="0" smtClean="0"/>
              <a:t> Runtime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4294967295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Each computation thread alternates between executing a task and scheduling tasks</a:t>
            </a:r>
          </a:p>
          <a:p>
            <a:r>
              <a:rPr lang="en-US" dirty="0" smtClean="0"/>
              <a:t>Computation threads are bound to cores</a:t>
            </a:r>
          </a:p>
          <a:p>
            <a:r>
              <a:rPr lang="en-US" dirty="0" smtClean="0"/>
              <a:t>Communication threads (one per node) transfer task completion notifications, and data</a:t>
            </a:r>
          </a:p>
          <a:p>
            <a:r>
              <a:rPr lang="en-US" dirty="0" smtClean="0"/>
              <a:t>Communication threads can be bound or not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143000" y="1905000"/>
            <a:ext cx="3200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3000" y="2413000"/>
            <a:ext cx="3429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43000" y="2921000"/>
            <a:ext cx="33927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43001" y="4648200"/>
            <a:ext cx="342174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43000" y="5156200"/>
            <a:ext cx="33927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43000" y="5664200"/>
            <a:ext cx="3200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43000" y="1690915"/>
            <a:ext cx="609600" cy="406400"/>
          </a:xfrm>
          <a:prstGeom prst="rect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en-US" baseline="30000" dirty="0" smtClean="0"/>
              <a:t>Ta(0)</a:t>
            </a:r>
            <a:endParaRPr lang="en-US" baseline="30000" dirty="0"/>
          </a:p>
        </p:txBody>
      </p:sp>
      <p:sp>
        <p:nvSpPr>
          <p:cNvPr id="18" name="Rectangle 17"/>
          <p:cNvSpPr/>
          <p:nvPr/>
        </p:nvSpPr>
        <p:spPr>
          <a:xfrm>
            <a:off x="1905000" y="1701800"/>
            <a:ext cx="685800" cy="406400"/>
          </a:xfrm>
          <a:prstGeom prst="rect">
            <a:avLst/>
          </a:prstGeom>
          <a:solidFill>
            <a:srgbClr val="465E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en-US" baseline="30000" dirty="0" smtClean="0"/>
              <a:t>Tb(0,0)</a:t>
            </a:r>
            <a:endParaRPr lang="en-US" baseline="30000" dirty="0"/>
          </a:p>
        </p:txBody>
      </p:sp>
      <p:sp>
        <p:nvSpPr>
          <p:cNvPr id="19" name="Rectangle 18"/>
          <p:cNvSpPr/>
          <p:nvPr/>
        </p:nvSpPr>
        <p:spPr>
          <a:xfrm>
            <a:off x="2743200" y="1701800"/>
            <a:ext cx="457200" cy="406400"/>
          </a:xfrm>
          <a:prstGeom prst="rect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en-US" baseline="30000" dirty="0" smtClean="0"/>
              <a:t>Ta(6)</a:t>
            </a:r>
            <a:endParaRPr lang="en-US" baseline="30000" dirty="0"/>
          </a:p>
        </p:txBody>
      </p:sp>
      <p:sp>
        <p:nvSpPr>
          <p:cNvPr id="20" name="Rectangle 19"/>
          <p:cNvSpPr/>
          <p:nvPr/>
        </p:nvSpPr>
        <p:spPr>
          <a:xfrm>
            <a:off x="3352800" y="1690915"/>
            <a:ext cx="457200" cy="406400"/>
          </a:xfrm>
          <a:prstGeom prst="rect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en-US" baseline="30000" dirty="0" smtClean="0"/>
              <a:t>Ta(8)</a:t>
            </a:r>
            <a:endParaRPr lang="en-US" baseline="30000" dirty="0"/>
          </a:p>
        </p:txBody>
      </p:sp>
      <p:sp>
        <p:nvSpPr>
          <p:cNvPr id="21" name="Rectangle 20"/>
          <p:cNvSpPr/>
          <p:nvPr/>
        </p:nvSpPr>
        <p:spPr>
          <a:xfrm>
            <a:off x="3962400" y="1680029"/>
            <a:ext cx="609600" cy="406400"/>
          </a:xfrm>
          <a:prstGeom prst="rect">
            <a:avLst/>
          </a:prstGeom>
          <a:solidFill>
            <a:srgbClr val="465E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en-US" baseline="30000" dirty="0" smtClean="0"/>
              <a:t>Tb(0,1)</a:t>
            </a:r>
            <a:endParaRPr lang="en-US" baseline="30000" dirty="0"/>
          </a:p>
        </p:txBody>
      </p:sp>
      <p:sp>
        <p:nvSpPr>
          <p:cNvPr id="22" name="Rectangle 21"/>
          <p:cNvSpPr/>
          <p:nvPr/>
        </p:nvSpPr>
        <p:spPr>
          <a:xfrm>
            <a:off x="1143000" y="2209800"/>
            <a:ext cx="381000" cy="406400"/>
          </a:xfrm>
          <a:prstGeom prst="rect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en-US" baseline="30000" dirty="0" smtClean="0"/>
              <a:t>Ta(2)</a:t>
            </a:r>
            <a:endParaRPr lang="en-US" baseline="30000" dirty="0"/>
          </a:p>
        </p:txBody>
      </p:sp>
      <p:sp>
        <p:nvSpPr>
          <p:cNvPr id="23" name="Rectangle 22"/>
          <p:cNvSpPr/>
          <p:nvPr/>
        </p:nvSpPr>
        <p:spPr>
          <a:xfrm>
            <a:off x="1676400" y="2209800"/>
            <a:ext cx="1295400" cy="406400"/>
          </a:xfrm>
          <a:prstGeom prst="rect">
            <a:avLst/>
          </a:prstGeom>
          <a:solidFill>
            <a:srgbClr val="465E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en-US" baseline="30000" dirty="0" smtClean="0"/>
              <a:t>Tb(2,1)</a:t>
            </a:r>
            <a:endParaRPr lang="en-US" baseline="30000" dirty="0"/>
          </a:p>
        </p:txBody>
      </p:sp>
      <p:sp>
        <p:nvSpPr>
          <p:cNvPr id="24" name="Rectangle 23"/>
          <p:cNvSpPr/>
          <p:nvPr/>
        </p:nvSpPr>
        <p:spPr>
          <a:xfrm>
            <a:off x="3086100" y="2209800"/>
            <a:ext cx="419100" cy="406400"/>
          </a:xfrm>
          <a:prstGeom prst="rect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en-US" baseline="30000" dirty="0" smtClean="0"/>
              <a:t>Ta(4)</a:t>
            </a:r>
            <a:endParaRPr lang="en-US" baseline="30000" dirty="0"/>
          </a:p>
        </p:txBody>
      </p:sp>
      <p:sp>
        <p:nvSpPr>
          <p:cNvPr id="25" name="Rectangle 24"/>
          <p:cNvSpPr/>
          <p:nvPr/>
        </p:nvSpPr>
        <p:spPr>
          <a:xfrm>
            <a:off x="3962400" y="2209800"/>
            <a:ext cx="419100" cy="406400"/>
          </a:xfrm>
          <a:prstGeom prst="rect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en-US" baseline="30000" dirty="0" smtClean="0"/>
              <a:t>Ta(9)</a:t>
            </a:r>
            <a:endParaRPr lang="en-US" baseline="30000" dirty="0"/>
          </a:p>
        </p:txBody>
      </p:sp>
      <p:sp>
        <p:nvSpPr>
          <p:cNvPr id="26" name="Rectangle 25"/>
          <p:cNvSpPr/>
          <p:nvPr/>
        </p:nvSpPr>
        <p:spPr>
          <a:xfrm>
            <a:off x="1743529" y="1701800"/>
            <a:ext cx="152400" cy="406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90800" y="1701800"/>
            <a:ext cx="152400" cy="406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00400" y="1701800"/>
            <a:ext cx="152400" cy="406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10000" y="1701800"/>
            <a:ext cx="152400" cy="406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24000" y="2209800"/>
            <a:ext cx="152400" cy="406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971800" y="2209800"/>
            <a:ext cx="152400" cy="406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05200" y="2209800"/>
            <a:ext cx="152400" cy="406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10000" y="2209800"/>
            <a:ext cx="152400" cy="406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383316" y="2209800"/>
            <a:ext cx="152400" cy="406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524000" y="2717800"/>
            <a:ext cx="152400" cy="406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en-US" baseline="30000" dirty="0" smtClean="0"/>
              <a:t>N</a:t>
            </a:r>
            <a:endParaRPr lang="en-US" baseline="30000" dirty="0"/>
          </a:p>
        </p:txBody>
      </p:sp>
      <p:sp>
        <p:nvSpPr>
          <p:cNvPr id="38" name="Rectangle 37"/>
          <p:cNvSpPr/>
          <p:nvPr/>
        </p:nvSpPr>
        <p:spPr>
          <a:xfrm>
            <a:off x="1743529" y="4445000"/>
            <a:ext cx="152400" cy="406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en-US" baseline="30000" dirty="0" smtClean="0"/>
              <a:t>A</a:t>
            </a:r>
            <a:endParaRPr lang="en-US" baseline="30000" dirty="0"/>
          </a:p>
        </p:txBody>
      </p:sp>
      <p:sp>
        <p:nvSpPr>
          <p:cNvPr id="39" name="Rectangle 38"/>
          <p:cNvSpPr/>
          <p:nvPr/>
        </p:nvSpPr>
        <p:spPr>
          <a:xfrm>
            <a:off x="1983014" y="2717800"/>
            <a:ext cx="455386" cy="406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en-US" baseline="30000" dirty="0"/>
              <a:t>D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906814" y="4445000"/>
            <a:ext cx="531586" cy="406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en-US" baseline="30000" dirty="0"/>
              <a:t>D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735943" y="2717800"/>
            <a:ext cx="152400" cy="406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en-US" baseline="30000" dirty="0" smtClean="0"/>
              <a:t>N</a:t>
            </a:r>
            <a:endParaRPr lang="en-US" baseline="30000" dirty="0"/>
          </a:p>
        </p:txBody>
      </p:sp>
      <p:sp>
        <p:nvSpPr>
          <p:cNvPr id="43" name="Rectangle 42"/>
          <p:cNvSpPr/>
          <p:nvPr/>
        </p:nvSpPr>
        <p:spPr>
          <a:xfrm>
            <a:off x="2888343" y="4438952"/>
            <a:ext cx="152400" cy="406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en-US" baseline="30000" dirty="0" smtClean="0"/>
              <a:t>A</a:t>
            </a:r>
            <a:endParaRPr lang="en-US" baseline="30000" dirty="0"/>
          </a:p>
        </p:txBody>
      </p:sp>
      <p:sp>
        <p:nvSpPr>
          <p:cNvPr id="45" name="Rectangle 44"/>
          <p:cNvSpPr/>
          <p:nvPr/>
        </p:nvSpPr>
        <p:spPr>
          <a:xfrm>
            <a:off x="3040743" y="2735943"/>
            <a:ext cx="769257" cy="40639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en-US" baseline="30000" dirty="0"/>
              <a:t>D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202214" y="2850849"/>
            <a:ext cx="152400" cy="406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en-US" baseline="30000" dirty="0" smtClean="0"/>
              <a:t>N</a:t>
            </a:r>
            <a:endParaRPr lang="en-US" baseline="30000" dirty="0"/>
          </a:p>
        </p:txBody>
      </p:sp>
      <p:sp>
        <p:nvSpPr>
          <p:cNvPr id="47" name="Rectangle 46"/>
          <p:cNvSpPr/>
          <p:nvPr/>
        </p:nvSpPr>
        <p:spPr>
          <a:xfrm>
            <a:off x="3612244" y="2850849"/>
            <a:ext cx="769257" cy="406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en-US" baseline="30000" dirty="0"/>
              <a:t>D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438400" y="4445000"/>
            <a:ext cx="152400" cy="406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028044" y="4436532"/>
            <a:ext cx="1010557" cy="406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en-US" baseline="30000" dirty="0" smtClean="0"/>
              <a:t>D            D</a:t>
            </a:r>
            <a:endParaRPr lang="en-US" baseline="30000" dirty="0"/>
          </a:p>
        </p:txBody>
      </p:sp>
      <p:sp>
        <p:nvSpPr>
          <p:cNvPr id="52" name="Rectangle 51"/>
          <p:cNvSpPr/>
          <p:nvPr/>
        </p:nvSpPr>
        <p:spPr>
          <a:xfrm>
            <a:off x="3356428" y="4343400"/>
            <a:ext cx="152400" cy="406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en-US" baseline="30000" dirty="0" smtClean="0"/>
              <a:t>A</a:t>
            </a:r>
            <a:endParaRPr lang="en-US" baseline="30000" dirty="0"/>
          </a:p>
        </p:txBody>
      </p:sp>
      <p:sp>
        <p:nvSpPr>
          <p:cNvPr id="53" name="Rectangle 52"/>
          <p:cNvSpPr/>
          <p:nvPr/>
        </p:nvSpPr>
        <p:spPr>
          <a:xfrm>
            <a:off x="4038600" y="4445000"/>
            <a:ext cx="152400" cy="406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43000" y="4963885"/>
            <a:ext cx="609600" cy="406400"/>
          </a:xfrm>
          <a:prstGeom prst="rect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en-US" baseline="30000" dirty="0" smtClean="0"/>
              <a:t>Ta(1)</a:t>
            </a:r>
            <a:endParaRPr lang="en-US" baseline="30000" dirty="0"/>
          </a:p>
        </p:txBody>
      </p:sp>
      <p:sp>
        <p:nvSpPr>
          <p:cNvPr id="55" name="Rectangle 54"/>
          <p:cNvSpPr/>
          <p:nvPr/>
        </p:nvSpPr>
        <p:spPr>
          <a:xfrm>
            <a:off x="1905000" y="4974771"/>
            <a:ext cx="533400" cy="406400"/>
          </a:xfrm>
          <a:prstGeom prst="rect">
            <a:avLst/>
          </a:prstGeom>
          <a:solidFill>
            <a:srgbClr val="465E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en-US" baseline="30000" dirty="0" smtClean="0"/>
              <a:t>Tb(0,2)</a:t>
            </a:r>
            <a:endParaRPr lang="en-US" baseline="30000" dirty="0"/>
          </a:p>
        </p:txBody>
      </p:sp>
      <p:sp>
        <p:nvSpPr>
          <p:cNvPr id="56" name="Rectangle 55"/>
          <p:cNvSpPr/>
          <p:nvPr/>
        </p:nvSpPr>
        <p:spPr>
          <a:xfrm>
            <a:off x="2743200" y="4974771"/>
            <a:ext cx="457200" cy="406400"/>
          </a:xfrm>
          <a:prstGeom prst="rect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en-US" baseline="30000" dirty="0" smtClean="0"/>
              <a:t>Ta(5)</a:t>
            </a:r>
            <a:endParaRPr lang="en-US" baseline="30000" dirty="0"/>
          </a:p>
        </p:txBody>
      </p:sp>
      <p:sp>
        <p:nvSpPr>
          <p:cNvPr id="57" name="Rectangle 56"/>
          <p:cNvSpPr/>
          <p:nvPr/>
        </p:nvSpPr>
        <p:spPr>
          <a:xfrm>
            <a:off x="3352800" y="4963885"/>
            <a:ext cx="685800" cy="406400"/>
          </a:xfrm>
          <a:prstGeom prst="rect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en-US" baseline="30000" dirty="0" smtClean="0"/>
              <a:t>Ta(9)</a:t>
            </a:r>
            <a:endParaRPr lang="en-US" baseline="30000" dirty="0"/>
          </a:p>
        </p:txBody>
      </p:sp>
      <p:sp>
        <p:nvSpPr>
          <p:cNvPr id="59" name="Rectangle 58"/>
          <p:cNvSpPr/>
          <p:nvPr/>
        </p:nvSpPr>
        <p:spPr>
          <a:xfrm>
            <a:off x="1743529" y="4974771"/>
            <a:ext cx="152400" cy="406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590800" y="4974771"/>
            <a:ext cx="152400" cy="406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200400" y="4974771"/>
            <a:ext cx="152400" cy="406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135743" y="5450115"/>
            <a:ext cx="609600" cy="406400"/>
          </a:xfrm>
          <a:prstGeom prst="rect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en-US" baseline="30000" dirty="0" smtClean="0"/>
              <a:t>Ta(3)</a:t>
            </a:r>
            <a:endParaRPr lang="en-US" baseline="30000" dirty="0"/>
          </a:p>
        </p:txBody>
      </p:sp>
      <p:sp>
        <p:nvSpPr>
          <p:cNvPr id="64" name="Rectangle 63"/>
          <p:cNvSpPr/>
          <p:nvPr/>
        </p:nvSpPr>
        <p:spPr>
          <a:xfrm>
            <a:off x="1897744" y="5461000"/>
            <a:ext cx="540657" cy="406400"/>
          </a:xfrm>
          <a:prstGeom prst="rect">
            <a:avLst/>
          </a:prstGeom>
          <a:solidFill>
            <a:srgbClr val="465E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en-US" baseline="30000" dirty="0" smtClean="0"/>
              <a:t>Tb(1,2)</a:t>
            </a:r>
            <a:endParaRPr lang="en-US" baseline="30000" dirty="0"/>
          </a:p>
        </p:txBody>
      </p:sp>
      <p:sp>
        <p:nvSpPr>
          <p:cNvPr id="65" name="Rectangle 64"/>
          <p:cNvSpPr/>
          <p:nvPr/>
        </p:nvSpPr>
        <p:spPr>
          <a:xfrm>
            <a:off x="2735943" y="5461000"/>
            <a:ext cx="1066800" cy="406400"/>
          </a:xfrm>
          <a:prstGeom prst="rect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en-US" baseline="30000" dirty="0" smtClean="0"/>
              <a:t>Ta(7)</a:t>
            </a:r>
            <a:endParaRPr lang="en-US" baseline="30000" dirty="0"/>
          </a:p>
        </p:txBody>
      </p:sp>
      <p:sp>
        <p:nvSpPr>
          <p:cNvPr id="67" name="Rectangle 66"/>
          <p:cNvSpPr/>
          <p:nvPr/>
        </p:nvSpPr>
        <p:spPr>
          <a:xfrm>
            <a:off x="3955143" y="5439229"/>
            <a:ext cx="609600" cy="406400"/>
          </a:xfrm>
          <a:prstGeom prst="rect">
            <a:avLst/>
          </a:prstGeom>
          <a:solidFill>
            <a:srgbClr val="465E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en-US" baseline="30000" dirty="0" smtClean="0"/>
              <a:t>Tb(2,2)</a:t>
            </a:r>
            <a:endParaRPr lang="en-US" baseline="30000" dirty="0"/>
          </a:p>
        </p:txBody>
      </p:sp>
      <p:sp>
        <p:nvSpPr>
          <p:cNvPr id="68" name="Rectangle 67"/>
          <p:cNvSpPr/>
          <p:nvPr/>
        </p:nvSpPr>
        <p:spPr>
          <a:xfrm>
            <a:off x="1736272" y="5461000"/>
            <a:ext cx="152400" cy="406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583543" y="5461000"/>
            <a:ext cx="152400" cy="406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802743" y="5461000"/>
            <a:ext cx="152400" cy="406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024086" y="4953000"/>
            <a:ext cx="152400" cy="406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98687" y="1680030"/>
            <a:ext cx="7177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Thread </a:t>
            </a:r>
            <a:r>
              <a:rPr lang="en-US" sz="1100" dirty="0"/>
              <a:t>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98687" y="2267387"/>
            <a:ext cx="7177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Thread 1</a:t>
            </a:r>
            <a:endParaRPr lang="en-US" sz="1100" dirty="0"/>
          </a:p>
        </p:txBody>
      </p:sp>
      <p:sp>
        <p:nvSpPr>
          <p:cNvPr id="78" name="TextBox 77"/>
          <p:cNvSpPr txBox="1"/>
          <p:nvPr/>
        </p:nvSpPr>
        <p:spPr>
          <a:xfrm>
            <a:off x="446315" y="2645969"/>
            <a:ext cx="6045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Comm.</a:t>
            </a:r>
          </a:p>
          <a:p>
            <a:r>
              <a:rPr lang="en-US" sz="1100" dirty="0" smtClean="0"/>
              <a:t>Thread</a:t>
            </a:r>
            <a:endParaRPr lang="en-US" sz="1100" dirty="0"/>
          </a:p>
        </p:txBody>
      </p:sp>
      <p:sp>
        <p:nvSpPr>
          <p:cNvPr id="79" name="TextBox 78"/>
          <p:cNvSpPr txBox="1"/>
          <p:nvPr/>
        </p:nvSpPr>
        <p:spPr>
          <a:xfrm>
            <a:off x="366265" y="5518587"/>
            <a:ext cx="7177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Thread </a:t>
            </a:r>
            <a:r>
              <a:rPr lang="en-US" sz="1100" dirty="0"/>
              <a:t>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98619" y="4981794"/>
            <a:ext cx="7177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Thread 1</a:t>
            </a:r>
            <a:endParaRPr lang="en-US" sz="1100" dirty="0"/>
          </a:p>
        </p:txBody>
      </p:sp>
      <p:sp>
        <p:nvSpPr>
          <p:cNvPr id="81" name="TextBox 80"/>
          <p:cNvSpPr txBox="1"/>
          <p:nvPr/>
        </p:nvSpPr>
        <p:spPr>
          <a:xfrm>
            <a:off x="402483" y="4360942"/>
            <a:ext cx="6045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Comm.</a:t>
            </a:r>
          </a:p>
          <a:p>
            <a:r>
              <a:rPr lang="en-US" sz="1100" dirty="0" smtClean="0"/>
              <a:t>Thread</a:t>
            </a:r>
            <a:endParaRPr lang="en-US" sz="1100" dirty="0"/>
          </a:p>
        </p:txBody>
      </p:sp>
      <p:sp>
        <p:nvSpPr>
          <p:cNvPr id="82" name="TextBox 81"/>
          <p:cNvSpPr txBox="1"/>
          <p:nvPr/>
        </p:nvSpPr>
        <p:spPr>
          <a:xfrm rot="16200000">
            <a:off x="-92151" y="2284376"/>
            <a:ext cx="736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Node 0</a:t>
            </a:r>
            <a:endParaRPr lang="en-US" sz="1400" dirty="0"/>
          </a:p>
        </p:txBody>
      </p:sp>
      <p:sp>
        <p:nvSpPr>
          <p:cNvPr id="83" name="TextBox 82"/>
          <p:cNvSpPr txBox="1"/>
          <p:nvPr/>
        </p:nvSpPr>
        <p:spPr>
          <a:xfrm rot="16200000">
            <a:off x="-92152" y="5018778"/>
            <a:ext cx="736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Node 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09155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Scaling</a:t>
            </a:r>
            <a:endParaRPr lang="en-US" dirty="0"/>
          </a:p>
        </p:txBody>
      </p:sp>
      <p:pic>
        <p:nvPicPr>
          <p:cNvPr id="7" name="Content Placeholder 6" descr="systolic-qr-parsec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58" r="-12358"/>
          <a:stretch>
            <a:fillRect/>
          </a:stretch>
        </p:blipFill>
        <p:spPr/>
      </p:pic>
      <p:sp>
        <p:nvSpPr>
          <p:cNvPr id="8" name="Oval Callout 7"/>
          <p:cNvSpPr/>
          <p:nvPr/>
        </p:nvSpPr>
        <p:spPr>
          <a:xfrm>
            <a:off x="7711752" y="2549052"/>
            <a:ext cx="1361435" cy="703502"/>
          </a:xfrm>
          <a:prstGeom prst="wedgeEllipseCallout">
            <a:avLst>
              <a:gd name="adj1" fmla="val -48350"/>
              <a:gd name="adj2" fmla="val -4918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≈ 270x270 double / core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91592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PaRSEC</a:t>
            </a:r>
            <a:r>
              <a:rPr lang="en-US" dirty="0" smtClean="0"/>
              <a:t> Runtime: Accelerators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4294967295"/>
          </p:nvPr>
        </p:nvSpPr>
        <p:spPr>
          <a:xfrm>
            <a:off x="4648200" y="2041793"/>
            <a:ext cx="4038600" cy="452596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When tasks that can run on an accelerator are scheduled</a:t>
            </a:r>
          </a:p>
          <a:p>
            <a:pPr lvl="1"/>
            <a:r>
              <a:rPr lang="en-US" dirty="0" smtClean="0"/>
              <a:t>A computation thread takes control of a free accelerator</a:t>
            </a:r>
          </a:p>
          <a:p>
            <a:pPr lvl="1"/>
            <a:r>
              <a:rPr lang="en-US" dirty="0" smtClean="0"/>
              <a:t>Schedules tasks and data movements on the accelerator</a:t>
            </a:r>
          </a:p>
          <a:p>
            <a:pPr lvl="1"/>
            <a:r>
              <a:rPr lang="en-US" dirty="0" smtClean="0"/>
              <a:t>Until no more tasks can run on the accelerator</a:t>
            </a:r>
          </a:p>
          <a:p>
            <a:pPr marL="0" indent="0">
              <a:buNone/>
            </a:pPr>
            <a:r>
              <a:rPr lang="en-US" dirty="0" smtClean="0"/>
              <a:t>The engine takes care of the data consistency</a:t>
            </a:r>
          </a:p>
          <a:p>
            <a:pPr lvl="1"/>
            <a:r>
              <a:rPr lang="en-US" dirty="0" smtClean="0"/>
              <a:t>Multiple copies (with versioning) of each "tile" co-exist, on different resources</a:t>
            </a:r>
          </a:p>
          <a:p>
            <a:pPr lvl="1"/>
            <a:r>
              <a:rPr lang="en-US" dirty="0" smtClean="0"/>
              <a:t>Data Movement between devices is implicit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143000" y="4413551"/>
            <a:ext cx="3200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3000" y="4921551"/>
            <a:ext cx="3429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43000" y="5429551"/>
            <a:ext cx="33927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43000" y="4199465"/>
            <a:ext cx="609600" cy="406400"/>
          </a:xfrm>
          <a:prstGeom prst="rect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en-US" baseline="30000" dirty="0" smtClean="0"/>
              <a:t>Ta(0)</a:t>
            </a:r>
            <a:endParaRPr lang="en-US" baseline="30000" dirty="0"/>
          </a:p>
        </p:txBody>
      </p:sp>
      <p:sp>
        <p:nvSpPr>
          <p:cNvPr id="18" name="Rectangle 17"/>
          <p:cNvSpPr/>
          <p:nvPr/>
        </p:nvSpPr>
        <p:spPr>
          <a:xfrm>
            <a:off x="1905000" y="4210351"/>
            <a:ext cx="152400" cy="406400"/>
          </a:xfrm>
          <a:prstGeom prst="rect">
            <a:avLst/>
          </a:prstGeom>
          <a:solidFill>
            <a:srgbClr val="0D752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endParaRPr lang="en-US" baseline="30000" dirty="0"/>
          </a:p>
        </p:txBody>
      </p:sp>
      <p:sp>
        <p:nvSpPr>
          <p:cNvPr id="21" name="Rectangle 20"/>
          <p:cNvSpPr/>
          <p:nvPr/>
        </p:nvSpPr>
        <p:spPr>
          <a:xfrm>
            <a:off x="3962400" y="4188580"/>
            <a:ext cx="609600" cy="406400"/>
          </a:xfrm>
          <a:prstGeom prst="rect">
            <a:avLst/>
          </a:prstGeom>
          <a:solidFill>
            <a:srgbClr val="465E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en-US" baseline="30000" dirty="0" smtClean="0"/>
              <a:t>Tb(0,1)</a:t>
            </a:r>
            <a:endParaRPr lang="en-US" baseline="30000" dirty="0"/>
          </a:p>
        </p:txBody>
      </p:sp>
      <p:sp>
        <p:nvSpPr>
          <p:cNvPr id="22" name="Rectangle 21"/>
          <p:cNvSpPr/>
          <p:nvPr/>
        </p:nvSpPr>
        <p:spPr>
          <a:xfrm>
            <a:off x="1143000" y="4705044"/>
            <a:ext cx="381000" cy="406400"/>
          </a:xfrm>
          <a:prstGeom prst="rect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en-US" baseline="30000" dirty="0" smtClean="0"/>
              <a:t>Ta(2)</a:t>
            </a:r>
            <a:endParaRPr lang="en-US" baseline="30000" dirty="0"/>
          </a:p>
        </p:txBody>
      </p:sp>
      <p:sp>
        <p:nvSpPr>
          <p:cNvPr id="23" name="Rectangle 22"/>
          <p:cNvSpPr/>
          <p:nvPr/>
        </p:nvSpPr>
        <p:spPr>
          <a:xfrm>
            <a:off x="1676400" y="4705044"/>
            <a:ext cx="762000" cy="406400"/>
          </a:xfrm>
          <a:prstGeom prst="rect">
            <a:avLst/>
          </a:prstGeom>
          <a:solidFill>
            <a:srgbClr val="465E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en-US" baseline="30000" dirty="0" smtClean="0"/>
              <a:t>Tb(2,1)</a:t>
            </a:r>
            <a:endParaRPr lang="en-US" baseline="30000" dirty="0"/>
          </a:p>
        </p:txBody>
      </p:sp>
      <p:sp>
        <p:nvSpPr>
          <p:cNvPr id="24" name="Rectangle 23"/>
          <p:cNvSpPr/>
          <p:nvPr/>
        </p:nvSpPr>
        <p:spPr>
          <a:xfrm>
            <a:off x="2895600" y="4705045"/>
            <a:ext cx="419100" cy="399140"/>
          </a:xfrm>
          <a:prstGeom prst="rect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en-US" baseline="30000" dirty="0" smtClean="0"/>
              <a:t>Ta(4)</a:t>
            </a:r>
            <a:endParaRPr lang="en-US" baseline="30000" dirty="0"/>
          </a:p>
        </p:txBody>
      </p:sp>
      <p:sp>
        <p:nvSpPr>
          <p:cNvPr id="26" name="Rectangle 25"/>
          <p:cNvSpPr/>
          <p:nvPr/>
        </p:nvSpPr>
        <p:spPr>
          <a:xfrm>
            <a:off x="1743529" y="4210351"/>
            <a:ext cx="152400" cy="406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57400" y="4210351"/>
            <a:ext cx="1752599" cy="406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Acc. Client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10000" y="4210351"/>
            <a:ext cx="152400" cy="406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24000" y="4705044"/>
            <a:ext cx="152400" cy="406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38400" y="4705044"/>
            <a:ext cx="152400" cy="406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62200" y="3985380"/>
            <a:ext cx="152400" cy="406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524000" y="5226351"/>
            <a:ext cx="152400" cy="406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en-US" baseline="30000" dirty="0" smtClean="0"/>
              <a:t>N</a:t>
            </a:r>
            <a:endParaRPr lang="en-US" baseline="30000" dirty="0"/>
          </a:p>
        </p:txBody>
      </p:sp>
      <p:sp>
        <p:nvSpPr>
          <p:cNvPr id="39" name="Rectangle 38"/>
          <p:cNvSpPr/>
          <p:nvPr/>
        </p:nvSpPr>
        <p:spPr>
          <a:xfrm>
            <a:off x="1983014" y="5226351"/>
            <a:ext cx="455386" cy="406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en-US" baseline="30000" dirty="0"/>
              <a:t>D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735943" y="5226351"/>
            <a:ext cx="152400" cy="406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en-US" baseline="30000" dirty="0" smtClean="0"/>
              <a:t>N</a:t>
            </a:r>
            <a:endParaRPr lang="en-US" baseline="30000" dirty="0"/>
          </a:p>
        </p:txBody>
      </p:sp>
      <p:sp>
        <p:nvSpPr>
          <p:cNvPr id="45" name="Rectangle 44"/>
          <p:cNvSpPr/>
          <p:nvPr/>
        </p:nvSpPr>
        <p:spPr>
          <a:xfrm>
            <a:off x="3040743" y="5244494"/>
            <a:ext cx="769257" cy="40639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en-US" baseline="30000" dirty="0"/>
              <a:t>D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202214" y="5359400"/>
            <a:ext cx="152400" cy="406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en-US" baseline="30000" dirty="0" smtClean="0"/>
              <a:t>N</a:t>
            </a:r>
            <a:endParaRPr lang="en-US" baseline="30000" dirty="0"/>
          </a:p>
        </p:txBody>
      </p:sp>
      <p:sp>
        <p:nvSpPr>
          <p:cNvPr id="47" name="Rectangle 46"/>
          <p:cNvSpPr/>
          <p:nvPr/>
        </p:nvSpPr>
        <p:spPr>
          <a:xfrm>
            <a:off x="3612244" y="5359400"/>
            <a:ext cx="769257" cy="406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en-US" baseline="30000" dirty="0"/>
              <a:t>D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98687" y="4188580"/>
            <a:ext cx="7177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Thread </a:t>
            </a:r>
            <a:r>
              <a:rPr lang="en-US" sz="1100" dirty="0"/>
              <a:t>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98687" y="4775938"/>
            <a:ext cx="7177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Thread 1</a:t>
            </a:r>
            <a:endParaRPr lang="en-US" sz="1100" dirty="0"/>
          </a:p>
        </p:txBody>
      </p:sp>
      <p:sp>
        <p:nvSpPr>
          <p:cNvPr id="78" name="TextBox 77"/>
          <p:cNvSpPr txBox="1"/>
          <p:nvPr/>
        </p:nvSpPr>
        <p:spPr>
          <a:xfrm>
            <a:off x="446315" y="5154519"/>
            <a:ext cx="6045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Comm.</a:t>
            </a:r>
          </a:p>
          <a:p>
            <a:r>
              <a:rPr lang="en-US" sz="1100" dirty="0" smtClean="0"/>
              <a:t>Thread</a:t>
            </a:r>
            <a:endParaRPr lang="en-US" sz="1100" dirty="0"/>
          </a:p>
        </p:txBody>
      </p:sp>
      <p:sp>
        <p:nvSpPr>
          <p:cNvPr id="82" name="TextBox 81"/>
          <p:cNvSpPr txBox="1"/>
          <p:nvPr/>
        </p:nvSpPr>
        <p:spPr>
          <a:xfrm rot="16200000">
            <a:off x="-92151" y="4792926"/>
            <a:ext cx="736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Node 0</a:t>
            </a:r>
            <a:endParaRPr lang="en-US" sz="1400" dirty="0"/>
          </a:p>
        </p:txBody>
      </p:sp>
      <p:sp>
        <p:nvSpPr>
          <p:cNvPr id="66" name="TextBox 65"/>
          <p:cNvSpPr txBox="1"/>
          <p:nvPr/>
        </p:nvSpPr>
        <p:spPr>
          <a:xfrm rot="16200000">
            <a:off x="-218421" y="1932211"/>
            <a:ext cx="982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Accelerator 0</a:t>
            </a:r>
            <a:endParaRPr lang="en-US" sz="1100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1179284" y="2616200"/>
            <a:ext cx="33927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2590800" y="4705044"/>
            <a:ext cx="152400" cy="406400"/>
          </a:xfrm>
          <a:prstGeom prst="rect">
            <a:avLst/>
          </a:prstGeom>
          <a:solidFill>
            <a:srgbClr val="0D752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endParaRPr lang="en-US" baseline="30000" dirty="0"/>
          </a:p>
        </p:txBody>
      </p:sp>
      <p:sp>
        <p:nvSpPr>
          <p:cNvPr id="74" name="Rectangle 73"/>
          <p:cNvSpPr/>
          <p:nvPr/>
        </p:nvSpPr>
        <p:spPr>
          <a:xfrm>
            <a:off x="2732314" y="3985380"/>
            <a:ext cx="152400" cy="406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102428" y="3985380"/>
            <a:ext cx="152400" cy="406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3472542" y="3985380"/>
            <a:ext cx="152400" cy="406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745014" y="4705044"/>
            <a:ext cx="152400" cy="406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467100" y="4705044"/>
            <a:ext cx="152400" cy="406400"/>
          </a:xfrm>
          <a:prstGeom prst="rect">
            <a:avLst/>
          </a:prstGeom>
          <a:solidFill>
            <a:srgbClr val="0D752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endParaRPr lang="en-US" baseline="30000" dirty="0"/>
          </a:p>
        </p:txBody>
      </p:sp>
      <p:sp>
        <p:nvSpPr>
          <p:cNvPr id="89" name="Rectangle 88"/>
          <p:cNvSpPr/>
          <p:nvPr/>
        </p:nvSpPr>
        <p:spPr>
          <a:xfrm>
            <a:off x="3314700" y="4705044"/>
            <a:ext cx="152400" cy="406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624942" y="4705044"/>
            <a:ext cx="152400" cy="406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3771900" y="4705044"/>
            <a:ext cx="609600" cy="406400"/>
          </a:xfrm>
          <a:prstGeom prst="rect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en-US" baseline="30000" dirty="0" smtClean="0"/>
              <a:t>Ta(6)</a:t>
            </a:r>
            <a:endParaRPr lang="en-US" baseline="30000" dirty="0"/>
          </a:p>
        </p:txBody>
      </p:sp>
      <p:sp>
        <p:nvSpPr>
          <p:cNvPr id="92" name="Rectangle 91"/>
          <p:cNvSpPr/>
          <p:nvPr/>
        </p:nvSpPr>
        <p:spPr>
          <a:xfrm>
            <a:off x="4381500" y="4705044"/>
            <a:ext cx="152400" cy="406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2164176" y="1368089"/>
            <a:ext cx="152400" cy="406400"/>
          </a:xfrm>
          <a:prstGeom prst="rect">
            <a:avLst/>
          </a:prstGeom>
          <a:solidFill>
            <a:srgbClr val="0D752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endParaRPr lang="en-US" baseline="30000" dirty="0"/>
          </a:p>
        </p:txBody>
      </p:sp>
      <p:sp>
        <p:nvSpPr>
          <p:cNvPr id="94" name="Rectangle 93"/>
          <p:cNvSpPr/>
          <p:nvPr/>
        </p:nvSpPr>
        <p:spPr>
          <a:xfrm>
            <a:off x="2489201" y="1368089"/>
            <a:ext cx="156029" cy="406400"/>
          </a:xfrm>
          <a:prstGeom prst="rect">
            <a:avLst/>
          </a:prstGeom>
          <a:solidFill>
            <a:srgbClr val="0D752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endParaRPr lang="en-US" baseline="30000" dirty="0"/>
          </a:p>
        </p:txBody>
      </p:sp>
      <p:sp>
        <p:nvSpPr>
          <p:cNvPr id="95" name="Rectangle 94"/>
          <p:cNvSpPr/>
          <p:nvPr/>
        </p:nvSpPr>
        <p:spPr>
          <a:xfrm>
            <a:off x="2667000" y="1368089"/>
            <a:ext cx="152400" cy="406400"/>
          </a:xfrm>
          <a:prstGeom prst="rect">
            <a:avLst/>
          </a:prstGeom>
          <a:solidFill>
            <a:srgbClr val="0D752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endParaRPr lang="en-US" baseline="30000" dirty="0"/>
          </a:p>
        </p:txBody>
      </p:sp>
      <p:sp>
        <p:nvSpPr>
          <p:cNvPr id="96" name="Rectangle 95"/>
          <p:cNvSpPr/>
          <p:nvPr/>
        </p:nvSpPr>
        <p:spPr>
          <a:xfrm>
            <a:off x="2971800" y="1368089"/>
            <a:ext cx="152400" cy="406400"/>
          </a:xfrm>
          <a:prstGeom prst="rect">
            <a:avLst/>
          </a:prstGeom>
          <a:solidFill>
            <a:srgbClr val="0D752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endParaRPr lang="en-US" baseline="30000" dirty="0"/>
          </a:p>
        </p:txBody>
      </p:sp>
      <p:sp>
        <p:nvSpPr>
          <p:cNvPr id="97" name="Rectangle 96"/>
          <p:cNvSpPr/>
          <p:nvPr/>
        </p:nvSpPr>
        <p:spPr>
          <a:xfrm>
            <a:off x="3352800" y="1368089"/>
            <a:ext cx="152400" cy="406400"/>
          </a:xfrm>
          <a:prstGeom prst="rect">
            <a:avLst/>
          </a:prstGeom>
          <a:solidFill>
            <a:srgbClr val="0D752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endParaRPr lang="en-US" baseline="30000" dirty="0"/>
          </a:p>
        </p:txBody>
      </p:sp>
      <p:sp>
        <p:nvSpPr>
          <p:cNvPr id="98" name="Rectangle 97"/>
          <p:cNvSpPr/>
          <p:nvPr/>
        </p:nvSpPr>
        <p:spPr>
          <a:xfrm>
            <a:off x="1981201" y="2380348"/>
            <a:ext cx="87085" cy="406400"/>
          </a:xfrm>
          <a:prstGeom prst="rect">
            <a:avLst/>
          </a:prstGeom>
          <a:solidFill>
            <a:srgbClr val="2843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endParaRPr lang="en-US" baseline="30000" dirty="0"/>
          </a:p>
        </p:txBody>
      </p:sp>
      <p:sp>
        <p:nvSpPr>
          <p:cNvPr id="99" name="Rectangle 98"/>
          <p:cNvSpPr/>
          <p:nvPr/>
        </p:nvSpPr>
        <p:spPr>
          <a:xfrm>
            <a:off x="2055587" y="2380348"/>
            <a:ext cx="87085" cy="406400"/>
          </a:xfrm>
          <a:prstGeom prst="rect">
            <a:avLst/>
          </a:prstGeom>
          <a:solidFill>
            <a:srgbClr val="2843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endParaRPr lang="en-US" baseline="30000" dirty="0"/>
          </a:p>
        </p:txBody>
      </p:sp>
      <p:sp>
        <p:nvSpPr>
          <p:cNvPr id="100" name="Rectangle 99"/>
          <p:cNvSpPr/>
          <p:nvPr/>
        </p:nvSpPr>
        <p:spPr>
          <a:xfrm>
            <a:off x="2129973" y="2380348"/>
            <a:ext cx="87085" cy="406400"/>
          </a:xfrm>
          <a:prstGeom prst="rect">
            <a:avLst/>
          </a:prstGeom>
          <a:solidFill>
            <a:srgbClr val="2843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endParaRPr lang="en-US" baseline="30000" dirty="0"/>
          </a:p>
        </p:txBody>
      </p:sp>
      <p:sp>
        <p:nvSpPr>
          <p:cNvPr id="101" name="Rectangle 100"/>
          <p:cNvSpPr/>
          <p:nvPr/>
        </p:nvSpPr>
        <p:spPr>
          <a:xfrm>
            <a:off x="2438401" y="2380348"/>
            <a:ext cx="87085" cy="406400"/>
          </a:xfrm>
          <a:prstGeom prst="rect">
            <a:avLst/>
          </a:prstGeom>
          <a:solidFill>
            <a:srgbClr val="2843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endParaRPr lang="en-US" baseline="30000" dirty="0"/>
          </a:p>
        </p:txBody>
      </p:sp>
      <p:sp>
        <p:nvSpPr>
          <p:cNvPr id="102" name="Rectangle 101"/>
          <p:cNvSpPr/>
          <p:nvPr/>
        </p:nvSpPr>
        <p:spPr>
          <a:xfrm>
            <a:off x="2579916" y="2380348"/>
            <a:ext cx="87085" cy="406400"/>
          </a:xfrm>
          <a:prstGeom prst="rect">
            <a:avLst/>
          </a:prstGeom>
          <a:solidFill>
            <a:srgbClr val="2843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endParaRPr lang="en-US" baseline="30000" dirty="0"/>
          </a:p>
        </p:txBody>
      </p:sp>
      <p:sp>
        <p:nvSpPr>
          <p:cNvPr id="103" name="Rectangle 102"/>
          <p:cNvSpPr/>
          <p:nvPr/>
        </p:nvSpPr>
        <p:spPr>
          <a:xfrm>
            <a:off x="2895601" y="2380348"/>
            <a:ext cx="87085" cy="406400"/>
          </a:xfrm>
          <a:prstGeom prst="rect">
            <a:avLst/>
          </a:prstGeom>
          <a:solidFill>
            <a:srgbClr val="2843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endParaRPr lang="en-US" baseline="30000" dirty="0"/>
          </a:p>
        </p:txBody>
      </p:sp>
      <p:sp>
        <p:nvSpPr>
          <p:cNvPr id="104" name="Rectangle 103"/>
          <p:cNvSpPr/>
          <p:nvPr/>
        </p:nvSpPr>
        <p:spPr>
          <a:xfrm>
            <a:off x="3276601" y="2380348"/>
            <a:ext cx="87085" cy="406400"/>
          </a:xfrm>
          <a:prstGeom prst="rect">
            <a:avLst/>
          </a:prstGeom>
          <a:solidFill>
            <a:srgbClr val="2843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endParaRPr lang="en-US" baseline="30000" dirty="0"/>
          </a:p>
        </p:txBody>
      </p:sp>
      <p:sp>
        <p:nvSpPr>
          <p:cNvPr id="105" name="Rectangle 104"/>
          <p:cNvSpPr/>
          <p:nvPr/>
        </p:nvSpPr>
        <p:spPr>
          <a:xfrm>
            <a:off x="2286001" y="1856621"/>
            <a:ext cx="87085" cy="406400"/>
          </a:xfrm>
          <a:prstGeom prst="rect">
            <a:avLst/>
          </a:prstGeom>
          <a:solidFill>
            <a:srgbClr val="7526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endParaRPr lang="en-US" baseline="30000" dirty="0"/>
          </a:p>
        </p:txBody>
      </p:sp>
      <p:sp>
        <p:nvSpPr>
          <p:cNvPr id="106" name="Rectangle 105"/>
          <p:cNvSpPr/>
          <p:nvPr/>
        </p:nvSpPr>
        <p:spPr>
          <a:xfrm>
            <a:off x="2657930" y="1856621"/>
            <a:ext cx="87085" cy="406400"/>
          </a:xfrm>
          <a:prstGeom prst="rect">
            <a:avLst/>
          </a:prstGeom>
          <a:solidFill>
            <a:srgbClr val="7526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endParaRPr lang="en-US" baseline="30000" dirty="0"/>
          </a:p>
        </p:txBody>
      </p:sp>
      <p:sp>
        <p:nvSpPr>
          <p:cNvPr id="107" name="Rectangle 106"/>
          <p:cNvSpPr/>
          <p:nvPr/>
        </p:nvSpPr>
        <p:spPr>
          <a:xfrm>
            <a:off x="2819401" y="1856621"/>
            <a:ext cx="87085" cy="406400"/>
          </a:xfrm>
          <a:prstGeom prst="rect">
            <a:avLst/>
          </a:prstGeom>
          <a:solidFill>
            <a:srgbClr val="7526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endParaRPr lang="en-US" baseline="30000" dirty="0"/>
          </a:p>
        </p:txBody>
      </p:sp>
      <p:sp>
        <p:nvSpPr>
          <p:cNvPr id="108" name="Rectangle 107"/>
          <p:cNvSpPr/>
          <p:nvPr/>
        </p:nvSpPr>
        <p:spPr>
          <a:xfrm>
            <a:off x="3124201" y="1856621"/>
            <a:ext cx="87085" cy="406400"/>
          </a:xfrm>
          <a:prstGeom prst="rect">
            <a:avLst/>
          </a:prstGeom>
          <a:solidFill>
            <a:srgbClr val="7526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endParaRPr lang="en-US" baseline="30000" dirty="0"/>
          </a:p>
        </p:txBody>
      </p:sp>
      <p:sp>
        <p:nvSpPr>
          <p:cNvPr id="109" name="Rectangle 108"/>
          <p:cNvSpPr/>
          <p:nvPr/>
        </p:nvSpPr>
        <p:spPr>
          <a:xfrm>
            <a:off x="3545117" y="1856621"/>
            <a:ext cx="87085" cy="406400"/>
          </a:xfrm>
          <a:prstGeom prst="rect">
            <a:avLst/>
          </a:prstGeom>
          <a:solidFill>
            <a:srgbClr val="7526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endParaRPr lang="en-US" baseline="30000" dirty="0"/>
          </a:p>
        </p:txBody>
      </p:sp>
      <p:sp>
        <p:nvSpPr>
          <p:cNvPr id="3" name="TextBox 2"/>
          <p:cNvSpPr txBox="1"/>
          <p:nvPr/>
        </p:nvSpPr>
        <p:spPr>
          <a:xfrm>
            <a:off x="723633" y="2441794"/>
            <a:ext cx="3379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IN</a:t>
            </a:r>
            <a:endParaRPr lang="en-US" sz="1050" dirty="0"/>
          </a:p>
        </p:txBody>
      </p:sp>
      <p:sp>
        <p:nvSpPr>
          <p:cNvPr id="110" name="TextBox 109"/>
          <p:cNvSpPr txBox="1"/>
          <p:nvPr/>
        </p:nvSpPr>
        <p:spPr>
          <a:xfrm>
            <a:off x="723634" y="1872516"/>
            <a:ext cx="5499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OUT</a:t>
            </a:r>
            <a:endParaRPr lang="en-US" sz="1050" dirty="0"/>
          </a:p>
        </p:txBody>
      </p:sp>
      <p:cxnSp>
        <p:nvCxnSpPr>
          <p:cNvPr id="112" name="Straight Connector 111"/>
          <p:cNvCxnSpPr/>
          <p:nvPr/>
        </p:nvCxnSpPr>
        <p:spPr>
          <a:xfrm>
            <a:off x="1201056" y="2041793"/>
            <a:ext cx="33927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1199242" y="1571289"/>
            <a:ext cx="33927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723634" y="1417639"/>
            <a:ext cx="5499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Comp.</a:t>
            </a:r>
            <a:endParaRPr lang="en-US" sz="1050" dirty="0"/>
          </a:p>
        </p:txBody>
      </p:sp>
      <p:cxnSp>
        <p:nvCxnSpPr>
          <p:cNvPr id="5" name="Straight Connector 4"/>
          <p:cNvCxnSpPr>
            <a:endCxn id="98" idx="1"/>
          </p:cNvCxnSpPr>
          <p:nvPr/>
        </p:nvCxnSpPr>
        <p:spPr>
          <a:xfrm flipH="1" flipV="1">
            <a:off x="1981201" y="2583548"/>
            <a:ext cx="87085" cy="16268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3777342" y="2616201"/>
            <a:ext cx="32658" cy="15723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648200" y="11385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DejaVu Sans Mono"/>
                <a:cs typeface="DejaVu Sans Mono"/>
              </a:rPr>
              <a:t>BODY </a:t>
            </a:r>
            <a:r>
              <a:rPr lang="en-US" dirty="0" smtClean="0">
                <a:solidFill>
                  <a:srgbClr val="FF0000"/>
                </a:solidFill>
                <a:latin typeface="DejaVu Sans Mono"/>
                <a:cs typeface="DejaVu Sans Mono"/>
              </a:rPr>
              <a:t>[GPU, CPU, MIC]</a:t>
            </a:r>
          </a:p>
          <a:p>
            <a:r>
              <a:rPr lang="en-US" dirty="0" smtClean="0">
                <a:latin typeface="DejaVu Sans Mono"/>
                <a:cs typeface="DejaVu Sans Mono"/>
              </a:rPr>
              <a:t>   </a:t>
            </a:r>
            <a:r>
              <a:rPr lang="en-US" dirty="0" err="1" smtClean="0">
                <a:solidFill>
                  <a:srgbClr val="FF6600"/>
                </a:solidFill>
                <a:latin typeface="DejaVu Sans Mono"/>
                <a:cs typeface="DejaVu Sans Mono"/>
              </a:rPr>
              <a:t>zgeqrt</a:t>
            </a:r>
            <a:r>
              <a:rPr lang="en-US" dirty="0" smtClean="0">
                <a:latin typeface="DejaVu Sans Mono"/>
                <a:cs typeface="DejaVu Sans Mono"/>
              </a:rPr>
              <a:t>( A, T )</a:t>
            </a:r>
          </a:p>
          <a:p>
            <a:r>
              <a:rPr lang="en-US" dirty="0" smtClean="0">
                <a:latin typeface="DejaVu Sans Mono"/>
                <a:cs typeface="DejaVu Sans Mono"/>
              </a:rPr>
              <a:t>END</a:t>
            </a:r>
            <a:endParaRPr lang="en-US" dirty="0">
              <a:latin typeface="DejaVu Sans Mono"/>
              <a:cs typeface="DejaVu Sans Mono"/>
            </a:endParaRPr>
          </a:p>
        </p:txBody>
      </p:sp>
    </p:spTree>
    <p:extLst>
      <p:ext uri="{BB962C8B-B14F-4D97-AF65-F5344CB8AC3E}">
        <p14:creationId xmlns:p14="http://schemas.microsoft.com/office/powerpoint/2010/main" val="495905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 txBox="1">
            <a:spLocks/>
          </p:cNvSpPr>
          <p:nvPr/>
        </p:nvSpPr>
        <p:spPr>
          <a:xfrm>
            <a:off x="152400" y="4852341"/>
            <a:ext cx="3009136" cy="142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dustryReg"/>
                <a:ea typeface="+mn-ea"/>
                <a:cs typeface="HeldustryReg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dustryReg"/>
                <a:ea typeface="+mn-ea"/>
                <a:cs typeface="HeldustryReg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dustryReg"/>
                <a:ea typeface="+mn-ea"/>
                <a:cs typeface="HeldustryReg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dustryReg"/>
                <a:ea typeface="+mn-ea"/>
                <a:cs typeface="HeldustryReg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dustryReg"/>
                <a:ea typeface="+mn-ea"/>
                <a:cs typeface="HeldustryReg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Single node</a:t>
            </a:r>
          </a:p>
          <a:p>
            <a:r>
              <a:rPr lang="en-US" sz="1600" dirty="0" smtClean="0"/>
              <a:t>4xTesla (C1060) </a:t>
            </a:r>
          </a:p>
          <a:p>
            <a:r>
              <a:rPr lang="en-US" sz="1600" dirty="0" smtClean="0"/>
              <a:t>16 cores (AMD </a:t>
            </a:r>
            <a:r>
              <a:rPr lang="en-US" sz="1600" dirty="0" err="1" smtClean="0"/>
              <a:t>opteron</a:t>
            </a:r>
            <a:r>
              <a:rPr lang="en-US" sz="1600" dirty="0" smtClean="0"/>
              <a:t>)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762000" y="182166"/>
            <a:ext cx="2293056" cy="853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dustryReg"/>
                <a:ea typeface="+mn-ea"/>
                <a:cs typeface="HeldustryReg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dustryReg"/>
                <a:ea typeface="+mn-ea"/>
                <a:cs typeface="HeldustryReg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dustryReg"/>
                <a:ea typeface="+mn-ea"/>
                <a:cs typeface="HeldustryReg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dustryReg"/>
                <a:ea typeface="+mn-ea"/>
                <a:cs typeface="HeldustryReg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dustryReg"/>
                <a:ea typeface="+mn-ea"/>
                <a:cs typeface="HeldustryReg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Multi GPU – single node</a:t>
            </a:r>
            <a:endParaRPr lang="en-US" dirty="0"/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4343403" y="248686"/>
            <a:ext cx="4117975" cy="853016"/>
          </a:xfrm>
          <a:prstGeom prst="rect">
            <a:avLst/>
          </a:prstGeom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dustryReg"/>
                <a:ea typeface="+mn-ea"/>
                <a:cs typeface="HeldustryReg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dustryReg"/>
                <a:ea typeface="+mn-ea"/>
                <a:cs typeface="HeldustryReg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dustryReg"/>
                <a:ea typeface="+mn-ea"/>
                <a:cs typeface="HeldustryReg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dustryReg"/>
                <a:ea typeface="+mn-ea"/>
                <a:cs typeface="HeldustryReg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dustryReg"/>
                <a:ea typeface="+mn-ea"/>
                <a:cs typeface="HeldustryReg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Multi GPU - distributed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76791" y="3653056"/>
            <a:ext cx="117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Scalability</a:t>
            </a:r>
            <a:endParaRPr lang="en-US" dirty="0"/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3755933" y="4749800"/>
            <a:ext cx="3009136" cy="142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dustryReg"/>
                <a:ea typeface="+mn-ea"/>
                <a:cs typeface="HeldustryReg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dustryReg"/>
                <a:ea typeface="+mn-ea"/>
                <a:cs typeface="HeldustryReg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dustryReg"/>
                <a:ea typeface="+mn-ea"/>
                <a:cs typeface="HeldustryReg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dustryReg"/>
                <a:ea typeface="+mn-ea"/>
                <a:cs typeface="HeldustryReg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dustryReg"/>
                <a:ea typeface="+mn-ea"/>
                <a:cs typeface="HeldustryReg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/>
              <a:t>Keeneland</a:t>
            </a:r>
            <a:endParaRPr lang="en-US" sz="1600" dirty="0" smtClean="0"/>
          </a:p>
          <a:p>
            <a:pPr lvl="1"/>
            <a:r>
              <a:rPr lang="en-US" sz="1200" dirty="0" smtClean="0"/>
              <a:t>64 nodes</a:t>
            </a:r>
          </a:p>
          <a:p>
            <a:pPr lvl="2"/>
            <a:r>
              <a:rPr lang="en-US" sz="1200" dirty="0" smtClean="0"/>
              <a:t>3 * M2090</a:t>
            </a:r>
          </a:p>
          <a:p>
            <a:pPr lvl="2"/>
            <a:r>
              <a:rPr lang="en-US" sz="1200" dirty="0" smtClean="0"/>
              <a:t>16 cores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581400" y="0"/>
            <a:ext cx="0" cy="6858000"/>
          </a:xfrm>
          <a:prstGeom prst="line">
            <a:avLst/>
          </a:prstGeom>
          <a:ln>
            <a:solidFill>
              <a:schemeClr val="accent5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multi_gpu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9374" y="1508586"/>
            <a:ext cx="3547744" cy="3352799"/>
          </a:xfrm>
          <a:prstGeom prst="rect">
            <a:avLst/>
          </a:prstGeom>
        </p:spPr>
      </p:pic>
      <p:pic>
        <p:nvPicPr>
          <p:cNvPr id="6" name="Picture 5" descr="keeneland-pbscal6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1034353"/>
            <a:ext cx="3509026" cy="3275090"/>
          </a:xfrm>
          <a:prstGeom prst="rect">
            <a:avLst/>
          </a:prstGeom>
        </p:spPr>
      </p:pic>
      <p:pic>
        <p:nvPicPr>
          <p:cNvPr id="8" name="Picture 7" descr="keeneland-weakscal1-64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109720"/>
            <a:ext cx="2971800" cy="277368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162799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1: </a:t>
            </a:r>
            <a:r>
              <a:rPr lang="en-US" dirty="0" smtClean="0"/>
              <a:t>Hierarchical QR</a:t>
            </a:r>
            <a:endParaRPr lang="fr-FR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031" y="1667897"/>
            <a:ext cx="3200400" cy="4495664"/>
          </a:xfrm>
        </p:spPr>
        <p:txBody>
          <a:bodyPr>
            <a:noAutofit/>
          </a:bodyPr>
          <a:lstStyle/>
          <a:p>
            <a:r>
              <a:rPr lang="en-US" sz="1800" dirty="0" smtClean="0"/>
              <a:t>A single QR step = nullify all tiles below the current diagonal tile</a:t>
            </a:r>
          </a:p>
          <a:p>
            <a:r>
              <a:rPr lang="en-US" sz="1800" dirty="0" smtClean="0"/>
              <a:t>Choosing </a:t>
            </a:r>
            <a:r>
              <a:rPr lang="en-US" sz="1800" dirty="0"/>
              <a:t>what tile to "kill" with what other tile defines the duration of the </a:t>
            </a:r>
            <a:r>
              <a:rPr lang="en-US" sz="1800" dirty="0" smtClean="0"/>
              <a:t>step</a:t>
            </a:r>
            <a:endParaRPr lang="en-US" sz="1800" dirty="0" smtClean="0"/>
          </a:p>
          <a:p>
            <a:r>
              <a:rPr lang="en-US" sz="1800" dirty="0" smtClean="0"/>
              <a:t>This coupling defines a Tree</a:t>
            </a:r>
            <a:endParaRPr lang="en-US" sz="300" dirty="0"/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Choosing how to compose trees depends on the shape of the matrix, on the cost of each kernel operation, on the platform characteristics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199" y="2195318"/>
            <a:ext cx="1223305" cy="34360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40199" y="1874343"/>
            <a:ext cx="1368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 Binomial Tree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700" y="2182120"/>
            <a:ext cx="3287563" cy="34492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77903" y="1872854"/>
            <a:ext cx="987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 Flat Tree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30575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1: </a:t>
            </a:r>
            <a:r>
              <a:rPr lang="en-US" dirty="0" smtClean="0"/>
              <a:t>Hierarchical QR</a:t>
            </a:r>
            <a:endParaRPr lang="fr-FR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031" y="1667897"/>
            <a:ext cx="3200400" cy="4495664"/>
          </a:xfrm>
        </p:spPr>
        <p:txBody>
          <a:bodyPr>
            <a:noAutofit/>
          </a:bodyPr>
          <a:lstStyle/>
          <a:p>
            <a:r>
              <a:rPr lang="en-US" sz="1800" dirty="0" smtClean="0"/>
              <a:t>A single QR step = nullify all tiles below the current diagonal tile</a:t>
            </a:r>
          </a:p>
          <a:p>
            <a:r>
              <a:rPr lang="en-US" sz="1800" dirty="0" smtClean="0"/>
              <a:t>Choosing </a:t>
            </a:r>
            <a:r>
              <a:rPr lang="en-US" sz="1800" dirty="0"/>
              <a:t>what tile to "kill" with what other tile defines the duration of the </a:t>
            </a:r>
            <a:r>
              <a:rPr lang="en-US" sz="1800" dirty="0" smtClean="0"/>
              <a:t>operation</a:t>
            </a:r>
          </a:p>
          <a:p>
            <a:r>
              <a:rPr lang="en-US" sz="1800" dirty="0" smtClean="0"/>
              <a:t>This coupling defines a Tree</a:t>
            </a:r>
            <a:endParaRPr lang="en-US" sz="300" dirty="0"/>
          </a:p>
          <a:p>
            <a:r>
              <a:rPr lang="en-US" sz="1800" dirty="0" smtClean="0"/>
              <a:t>Choosing how to compose trees depends on the shape of the matrix, on the cost of each kernel operation, on the platform characteristics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6888" y="1801251"/>
            <a:ext cx="2513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Composing Two Binomial Trees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200" y="2197099"/>
            <a:ext cx="2722040" cy="3549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765" y="2197098"/>
            <a:ext cx="2111741" cy="352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23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1: </a:t>
            </a:r>
            <a:r>
              <a:rPr lang="en-US" dirty="0" smtClean="0"/>
              <a:t>Hierarchical QR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096785"/>
            <a:ext cx="4040188" cy="639762"/>
          </a:xfrm>
        </p:spPr>
        <p:txBody>
          <a:bodyPr/>
          <a:lstStyle/>
          <a:p>
            <a:r>
              <a:rPr lang="en-US" dirty="0" smtClean="0"/>
              <a:t>Sequential Algorithm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096585"/>
            <a:ext cx="4041775" cy="639762"/>
          </a:xfrm>
        </p:spPr>
        <p:txBody>
          <a:bodyPr/>
          <a:lstStyle/>
          <a:p>
            <a:r>
              <a:rPr lang="en-US" dirty="0" smtClean="0"/>
              <a:t>JDF Representation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49" y="2235319"/>
            <a:ext cx="3502469" cy="9806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99" y="3313878"/>
            <a:ext cx="3482685" cy="3075436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2457893" y="3572327"/>
            <a:ext cx="2187132" cy="749184"/>
          </a:xfrm>
          <a:prstGeom prst="wedgeEllipseCallout">
            <a:avLst>
              <a:gd name="adj1" fmla="val -32604"/>
              <a:gd name="adj2" fmla="val -5579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depends on arbitrary functions killer(</a:t>
            </a:r>
            <a:r>
              <a:rPr lang="en-US" sz="1200" dirty="0" err="1" smtClean="0"/>
              <a:t>i</a:t>
            </a:r>
            <a:r>
              <a:rPr lang="en-US" sz="1200" dirty="0" smtClean="0"/>
              <a:t>, k) and </a:t>
            </a:r>
            <a:r>
              <a:rPr lang="en-US" sz="1200" dirty="0" err="1" smtClean="0"/>
              <a:t>elim</a:t>
            </a:r>
            <a:r>
              <a:rPr lang="en-US" sz="1200" dirty="0" smtClean="0"/>
              <a:t>(</a:t>
            </a:r>
            <a:r>
              <a:rPr lang="en-US" sz="1200" dirty="0" err="1" smtClean="0"/>
              <a:t>i</a:t>
            </a:r>
            <a:r>
              <a:rPr lang="en-US" sz="1200" dirty="0" smtClean="0"/>
              <a:t>, j, k)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4493390" y="2174875"/>
            <a:ext cx="45720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err="1" smtClean="0">
                <a:solidFill>
                  <a:srgbClr val="FF0000"/>
                </a:solidFill>
                <a:latin typeface="Courier"/>
                <a:cs typeface="Courier"/>
              </a:rPr>
              <a:t>zunmqr</a:t>
            </a:r>
            <a:r>
              <a:rPr lang="en-US" sz="1100" dirty="0" smtClean="0">
                <a:latin typeface="Courier"/>
                <a:cs typeface="Courier"/>
              </a:rPr>
              <a:t>(k, </a:t>
            </a:r>
            <a:r>
              <a:rPr lang="en-US" sz="1100" dirty="0" err="1" smtClean="0">
                <a:latin typeface="Courier"/>
                <a:cs typeface="Courier"/>
              </a:rPr>
              <a:t>i</a:t>
            </a:r>
            <a:r>
              <a:rPr lang="en-US" sz="1100" dirty="0" smtClean="0">
                <a:latin typeface="Courier"/>
                <a:cs typeface="Courier"/>
              </a:rPr>
              <a:t>, n)</a:t>
            </a:r>
          </a:p>
          <a:p>
            <a:r>
              <a:rPr lang="en-US" sz="1100" dirty="0" smtClean="0">
                <a:latin typeface="Courier"/>
                <a:cs typeface="Courier"/>
              </a:rPr>
              <a:t>  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/* Execution space */</a:t>
            </a:r>
          </a:p>
          <a:p>
            <a:r>
              <a:rPr lang="en-US" sz="1100" dirty="0" smtClean="0">
                <a:latin typeface="Courier"/>
                <a:cs typeface="Courier"/>
              </a:rPr>
              <a:t>  k = 0 .. minMN-1</a:t>
            </a:r>
          </a:p>
          <a:p>
            <a:r>
              <a:rPr lang="en-US" sz="1100" dirty="0" smtClean="0">
                <a:latin typeface="Courier"/>
                <a:cs typeface="Courier"/>
              </a:rPr>
              <a:t>  </a:t>
            </a:r>
            <a:r>
              <a:rPr lang="en-US" sz="1100" dirty="0" err="1" smtClean="0">
                <a:latin typeface="Courier"/>
                <a:cs typeface="Courier"/>
              </a:rPr>
              <a:t>i</a:t>
            </a:r>
            <a:r>
              <a:rPr lang="en-US" sz="1100" dirty="0" smtClean="0">
                <a:latin typeface="Courier"/>
                <a:cs typeface="Courier"/>
              </a:rPr>
              <a:t> = 0 .. </a:t>
            </a:r>
            <a:r>
              <a:rPr lang="en-US" sz="1100" dirty="0" err="1" smtClean="0">
                <a:latin typeface="Courier"/>
                <a:cs typeface="Courier"/>
              </a:rPr>
              <a:t>qrtree.getnbgeqrf</a:t>
            </a:r>
            <a:r>
              <a:rPr lang="en-US" sz="1100" dirty="0" smtClean="0">
                <a:latin typeface="Courier"/>
                <a:cs typeface="Courier"/>
              </a:rPr>
              <a:t>( k ) - 1</a:t>
            </a:r>
          </a:p>
          <a:p>
            <a:r>
              <a:rPr lang="en-US" sz="1100" dirty="0" smtClean="0">
                <a:latin typeface="Courier"/>
                <a:cs typeface="Courier"/>
              </a:rPr>
              <a:t>  n = k+1 .. NT-1</a:t>
            </a:r>
          </a:p>
          <a:p>
            <a:r>
              <a:rPr lang="en-US" sz="1100" dirty="0" smtClean="0">
                <a:latin typeface="Courier"/>
                <a:cs typeface="Courier"/>
              </a:rPr>
              <a:t>  m     = </a:t>
            </a:r>
            <a:r>
              <a:rPr lang="en-US" sz="1100" dirty="0" err="1" smtClean="0">
                <a:latin typeface="Courier"/>
                <a:cs typeface="Courier"/>
              </a:rPr>
              <a:t>qrtree.getm</a:t>
            </a:r>
            <a:r>
              <a:rPr lang="en-US" sz="1100" dirty="0" smtClean="0">
                <a:latin typeface="Courier"/>
                <a:cs typeface="Courier"/>
              </a:rPr>
              <a:t>(k, </a:t>
            </a:r>
            <a:r>
              <a:rPr lang="en-US" sz="1100" dirty="0" err="1" smtClean="0">
                <a:latin typeface="Courier"/>
                <a:cs typeface="Courier"/>
              </a:rPr>
              <a:t>i</a:t>
            </a:r>
            <a:r>
              <a:rPr lang="en-US" sz="1100" dirty="0" smtClean="0">
                <a:latin typeface="Courier"/>
                <a:cs typeface="Courier"/>
              </a:rPr>
              <a:t>)</a:t>
            </a:r>
          </a:p>
          <a:p>
            <a:r>
              <a:rPr lang="en-US" sz="1100" dirty="0" smtClean="0">
                <a:latin typeface="Courier"/>
                <a:cs typeface="Courier"/>
              </a:rPr>
              <a:t>  </a:t>
            </a:r>
            <a:r>
              <a:rPr lang="en-US" sz="1100" dirty="0" err="1" smtClean="0">
                <a:latin typeface="Courier"/>
                <a:cs typeface="Courier"/>
              </a:rPr>
              <a:t>nextm</a:t>
            </a:r>
            <a:r>
              <a:rPr lang="en-US" sz="1100" dirty="0" smtClean="0">
                <a:latin typeface="Courier"/>
                <a:cs typeface="Courier"/>
              </a:rPr>
              <a:t> = </a:t>
            </a:r>
            <a:r>
              <a:rPr lang="en-US" sz="1100" dirty="0" err="1" smtClean="0">
                <a:latin typeface="Courier"/>
                <a:cs typeface="Courier"/>
              </a:rPr>
              <a:t>qrtree.nextpiv</a:t>
            </a:r>
            <a:r>
              <a:rPr lang="en-US" sz="1100" dirty="0" smtClean="0">
                <a:latin typeface="Courier"/>
                <a:cs typeface="Courier"/>
              </a:rPr>
              <a:t>(k, m, MT)</a:t>
            </a:r>
          </a:p>
          <a:p>
            <a:endParaRPr lang="en-US" sz="1100" dirty="0" smtClean="0">
              <a:latin typeface="Courier"/>
              <a:cs typeface="Courier"/>
            </a:endParaRPr>
          </a:p>
          <a:p>
            <a:r>
              <a:rPr lang="en-US" sz="1100" dirty="0" smtClean="0">
                <a:latin typeface="Courier"/>
                <a:cs typeface="Courier"/>
              </a:rPr>
              <a:t>: </a:t>
            </a: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  <a:latin typeface="Courier"/>
                <a:cs typeface="Courier"/>
              </a:rPr>
              <a:t>A</a:t>
            </a:r>
            <a:r>
              <a:rPr lang="en-US" sz="1100" dirty="0" smtClean="0">
                <a:latin typeface="Courier"/>
                <a:cs typeface="Courier"/>
              </a:rPr>
              <a:t>(m, n)</a:t>
            </a:r>
          </a:p>
          <a:p>
            <a:endParaRPr lang="en-US" sz="1100" dirty="0" smtClean="0">
              <a:latin typeface="Courier"/>
              <a:cs typeface="Courier"/>
            </a:endParaRPr>
          </a:p>
          <a:p>
            <a:r>
              <a:rPr lang="en-US" sz="1100" dirty="0" smtClean="0">
                <a:latin typeface="Courier"/>
                <a:cs typeface="Courier"/>
              </a:rPr>
              <a:t>  </a:t>
            </a:r>
            <a:r>
              <a:rPr lang="en-US" sz="1100" dirty="0" smtClean="0">
                <a:solidFill>
                  <a:srgbClr val="008000"/>
                </a:solidFill>
                <a:latin typeface="Courier"/>
                <a:cs typeface="Courier"/>
              </a:rPr>
              <a:t>READ</a:t>
            </a:r>
            <a:r>
              <a:rPr lang="en-US" sz="1100" dirty="0" smtClean="0">
                <a:latin typeface="Courier"/>
                <a:cs typeface="Courier"/>
              </a:rPr>
              <a:t>  </a:t>
            </a:r>
            <a:r>
              <a:rPr 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"/>
                <a:cs typeface="Courier"/>
              </a:rPr>
              <a:t>A</a:t>
            </a:r>
            <a:r>
              <a:rPr lang="en-US" sz="1100" dirty="0" smtClean="0">
                <a:latin typeface="Courier"/>
                <a:cs typeface="Courier"/>
              </a:rPr>
              <a:t> &lt;- </a:t>
            </a:r>
            <a:r>
              <a:rPr lang="en-US" sz="1100" dirty="0" smtClean="0">
                <a:solidFill>
                  <a:srgbClr val="558ED5"/>
                </a:solidFill>
                <a:latin typeface="Courier"/>
                <a:cs typeface="Courier"/>
              </a:rPr>
              <a:t>A</a:t>
            </a:r>
            <a:r>
              <a:rPr lang="en-US" sz="1100" dirty="0" smtClean="0">
                <a:latin typeface="Courier"/>
                <a:cs typeface="Courier"/>
              </a:rPr>
              <a:t> </a:t>
            </a:r>
            <a:r>
              <a:rPr lang="en-U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urier"/>
                <a:cs typeface="Courier"/>
              </a:rPr>
              <a:t>zgeqrt</a:t>
            </a:r>
            <a:r>
              <a:rPr lang="en-US" sz="1100" dirty="0" smtClean="0">
                <a:latin typeface="Courier"/>
                <a:cs typeface="Courier"/>
              </a:rPr>
              <a:t>(k, </a:t>
            </a:r>
            <a:r>
              <a:rPr lang="en-US" sz="1100" dirty="0" err="1" smtClean="0">
                <a:latin typeface="Courier"/>
                <a:cs typeface="Courier"/>
              </a:rPr>
              <a:t>i</a:t>
            </a:r>
            <a:r>
              <a:rPr lang="en-US" sz="1100" dirty="0" smtClean="0">
                <a:latin typeface="Courier"/>
                <a:cs typeface="Courier"/>
              </a:rPr>
              <a:t>)     [type = LOWER_TILE]</a:t>
            </a:r>
          </a:p>
          <a:p>
            <a:r>
              <a:rPr lang="en-US" sz="1100" dirty="0" smtClean="0">
                <a:latin typeface="Courier"/>
                <a:cs typeface="Courier"/>
              </a:rPr>
              <a:t>  </a:t>
            </a:r>
            <a:r>
              <a:rPr lang="en-US" sz="1100" dirty="0" smtClean="0">
                <a:solidFill>
                  <a:srgbClr val="008000"/>
                </a:solidFill>
                <a:latin typeface="Courier"/>
                <a:cs typeface="Courier"/>
              </a:rPr>
              <a:t>READ</a:t>
            </a:r>
            <a:r>
              <a:rPr lang="en-US" sz="1100" dirty="0" smtClean="0">
                <a:latin typeface="Courier"/>
                <a:cs typeface="Courier"/>
              </a:rPr>
              <a:t>  </a:t>
            </a:r>
            <a:r>
              <a:rPr lang="en-US" sz="1100" dirty="0" smtClean="0">
                <a:solidFill>
                  <a:srgbClr val="558ED5"/>
                </a:solidFill>
                <a:latin typeface="Courier"/>
                <a:cs typeface="Courier"/>
              </a:rPr>
              <a:t>T</a:t>
            </a:r>
            <a:r>
              <a:rPr lang="en-US" sz="1100" dirty="0" smtClean="0">
                <a:latin typeface="Courier"/>
                <a:cs typeface="Courier"/>
              </a:rPr>
              <a:t> &lt;- </a:t>
            </a:r>
            <a:r>
              <a:rPr lang="en-US" sz="1100" dirty="0" smtClean="0">
                <a:solidFill>
                  <a:srgbClr val="558ED5"/>
                </a:solidFill>
                <a:latin typeface="Courier"/>
                <a:cs typeface="Courier"/>
              </a:rPr>
              <a:t>T</a:t>
            </a:r>
            <a:r>
              <a:rPr lang="en-US" sz="1100" dirty="0" smtClean="0">
                <a:latin typeface="Courier"/>
                <a:cs typeface="Courier"/>
              </a:rPr>
              <a:t> </a:t>
            </a:r>
            <a:r>
              <a:rPr lang="en-US" sz="11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urier"/>
                <a:cs typeface="Courier"/>
              </a:rPr>
              <a:t>zgeqrt</a:t>
            </a:r>
            <a:r>
              <a:rPr lang="en-US" sz="1100" dirty="0" smtClean="0">
                <a:latin typeface="Courier"/>
                <a:cs typeface="Courier"/>
              </a:rPr>
              <a:t>(k, </a:t>
            </a:r>
            <a:r>
              <a:rPr lang="en-US" sz="1100" dirty="0" err="1" smtClean="0">
                <a:latin typeface="Courier"/>
                <a:cs typeface="Courier"/>
              </a:rPr>
              <a:t>i</a:t>
            </a:r>
            <a:r>
              <a:rPr lang="en-US" sz="1100" dirty="0" smtClean="0">
                <a:latin typeface="Courier"/>
                <a:cs typeface="Courier"/>
              </a:rPr>
              <a:t>)     [type = LITTLE_T]</a:t>
            </a:r>
          </a:p>
          <a:p>
            <a:endParaRPr lang="en-US" sz="1100" dirty="0" smtClean="0">
              <a:latin typeface="Courier"/>
              <a:cs typeface="Courier"/>
            </a:endParaRPr>
          </a:p>
          <a:p>
            <a:r>
              <a:rPr lang="en-US" sz="1100" dirty="0" smtClean="0">
                <a:latin typeface="Courier"/>
                <a:cs typeface="Courier"/>
              </a:rPr>
              <a:t>  </a:t>
            </a:r>
            <a:r>
              <a:rPr lang="en-US" sz="1100" dirty="0" smtClean="0">
                <a:solidFill>
                  <a:srgbClr val="008000"/>
                </a:solidFill>
                <a:latin typeface="Courier"/>
                <a:cs typeface="Courier"/>
              </a:rPr>
              <a:t>RW</a:t>
            </a:r>
            <a:r>
              <a:rPr lang="en-US" sz="1100" dirty="0" smtClean="0">
                <a:latin typeface="Courier"/>
                <a:cs typeface="Courier"/>
              </a:rPr>
              <a:t>    </a:t>
            </a:r>
            <a:r>
              <a:rPr lang="en-US" sz="1100" dirty="0" smtClean="0">
                <a:solidFill>
                  <a:srgbClr val="558ED5"/>
                </a:solidFill>
                <a:latin typeface="Courier"/>
                <a:cs typeface="Courier"/>
              </a:rPr>
              <a:t>C</a:t>
            </a:r>
            <a:r>
              <a:rPr lang="en-US" sz="1100" dirty="0" smtClean="0">
                <a:latin typeface="Courier"/>
                <a:cs typeface="Courier"/>
              </a:rPr>
              <a:t> &lt;- ( 0 == k ) ? </a:t>
            </a: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  <a:latin typeface="Courier"/>
                <a:cs typeface="Courier"/>
              </a:rPr>
              <a:t>A</a:t>
            </a:r>
            <a:r>
              <a:rPr lang="en-US" sz="1100" dirty="0" smtClean="0">
                <a:latin typeface="Courier"/>
                <a:cs typeface="Courier"/>
              </a:rPr>
              <a:t>(m, n)</a:t>
            </a:r>
          </a:p>
          <a:p>
            <a:r>
              <a:rPr lang="en-US" sz="1100" dirty="0" smtClean="0">
                <a:latin typeface="Courier"/>
                <a:cs typeface="Courier"/>
              </a:rPr>
              <a:t>          &lt;- ( k &gt;  0 ) ? </a:t>
            </a:r>
            <a:r>
              <a:rPr lang="en-US" sz="1100" dirty="0" smtClean="0">
                <a:solidFill>
                  <a:srgbClr val="558ED5"/>
                </a:solidFill>
                <a:latin typeface="Courier"/>
                <a:cs typeface="Courier"/>
              </a:rPr>
              <a:t>A2</a:t>
            </a:r>
            <a:r>
              <a:rPr lang="en-US" sz="1100" dirty="0" smtClean="0">
                <a:latin typeface="Courier"/>
                <a:cs typeface="Courier"/>
              </a:rPr>
              <a:t> </a:t>
            </a:r>
            <a:r>
              <a:rPr lang="en-US" sz="1100" dirty="0" err="1" smtClean="0">
                <a:solidFill>
                  <a:schemeClr val="accent3">
                    <a:lumMod val="75000"/>
                  </a:schemeClr>
                </a:solidFill>
                <a:latin typeface="Courier"/>
                <a:cs typeface="Courier"/>
              </a:rPr>
              <a:t>zttmqr</a:t>
            </a:r>
            <a:r>
              <a:rPr lang="en-US" sz="1100" dirty="0" smtClean="0">
                <a:latin typeface="Courier"/>
                <a:cs typeface="Courier"/>
              </a:rPr>
              <a:t>(k-1, m, n)</a:t>
            </a:r>
          </a:p>
          <a:p>
            <a:endParaRPr lang="en-US" sz="1100" dirty="0" smtClean="0">
              <a:latin typeface="Courier"/>
              <a:cs typeface="Courier"/>
            </a:endParaRPr>
          </a:p>
          <a:p>
            <a:r>
              <a:rPr lang="en-US" sz="1100" dirty="0" smtClean="0">
                <a:latin typeface="Courier"/>
                <a:cs typeface="Courier"/>
              </a:rPr>
              <a:t>          -&gt; ( k == MT-1) ? </a:t>
            </a: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  <a:latin typeface="Courier"/>
                <a:cs typeface="Courier"/>
              </a:rPr>
              <a:t>A</a:t>
            </a:r>
            <a:r>
              <a:rPr lang="en-US" sz="1100" dirty="0" smtClean="0">
                <a:latin typeface="Courier"/>
                <a:cs typeface="Courier"/>
              </a:rPr>
              <a:t>(m, n)</a:t>
            </a:r>
          </a:p>
          <a:p>
            <a:r>
              <a:rPr lang="en-US" sz="1100" dirty="0" smtClean="0">
                <a:latin typeface="Courier"/>
                <a:cs typeface="Courier"/>
              </a:rPr>
              <a:t>          -&gt; ( k &lt;  MT-1) &amp; (</a:t>
            </a:r>
            <a:r>
              <a:rPr lang="en-US" sz="1100" dirty="0" err="1" smtClean="0">
                <a:latin typeface="Courier"/>
                <a:cs typeface="Courier"/>
              </a:rPr>
              <a:t>nextm</a:t>
            </a:r>
            <a:r>
              <a:rPr lang="en-US" sz="1100" dirty="0" smtClean="0">
                <a:latin typeface="Courier"/>
                <a:cs typeface="Courier"/>
              </a:rPr>
              <a:t> != MT) ) ?</a:t>
            </a:r>
          </a:p>
          <a:p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                 </a:t>
            </a:r>
            <a:r>
              <a:rPr lang="en-US" sz="1100" dirty="0" smtClean="0">
                <a:solidFill>
                  <a:srgbClr val="558ED5"/>
                </a:solidFill>
                <a:latin typeface="Courier"/>
                <a:cs typeface="Courier"/>
              </a:rPr>
              <a:t>A1</a:t>
            </a:r>
            <a:r>
              <a:rPr lang="en-US" sz="1100" dirty="0" smtClean="0">
                <a:latin typeface="Courier"/>
                <a:cs typeface="Courier"/>
              </a:rPr>
              <a:t> </a:t>
            </a:r>
            <a:r>
              <a:rPr lang="en-US" sz="1100" dirty="0" err="1" smtClean="0">
                <a:solidFill>
                  <a:schemeClr val="accent3">
                    <a:lumMod val="75000"/>
                  </a:schemeClr>
                </a:solidFill>
                <a:latin typeface="Courier"/>
                <a:cs typeface="Courier"/>
              </a:rPr>
              <a:t>zttmqr</a:t>
            </a:r>
            <a:r>
              <a:rPr lang="en-US" sz="1100" dirty="0" smtClean="0">
                <a:latin typeface="Courier"/>
                <a:cs typeface="Courier"/>
              </a:rPr>
              <a:t>(k, </a:t>
            </a:r>
            <a:r>
              <a:rPr lang="en-US" sz="1100" dirty="0" err="1" smtClean="0">
                <a:latin typeface="Courier"/>
                <a:cs typeface="Courier"/>
              </a:rPr>
              <a:t>nextm</a:t>
            </a:r>
            <a:r>
              <a:rPr lang="en-US" sz="1100" dirty="0" smtClean="0">
                <a:latin typeface="Courier"/>
                <a:cs typeface="Courier"/>
              </a:rPr>
              <a:t>, n)</a:t>
            </a:r>
          </a:p>
          <a:p>
            <a:r>
              <a:rPr lang="en-US" sz="1100" dirty="0" smtClean="0">
                <a:latin typeface="Courier"/>
                <a:cs typeface="Courier"/>
              </a:rPr>
              <a:t>          -&gt; ( k &lt;  MT-1) &amp; (</a:t>
            </a:r>
            <a:r>
              <a:rPr lang="en-US" sz="1100" dirty="0" err="1" smtClean="0">
                <a:latin typeface="Courier"/>
                <a:cs typeface="Courier"/>
              </a:rPr>
              <a:t>nextm</a:t>
            </a:r>
            <a:r>
              <a:rPr lang="en-US" sz="1100" dirty="0" smtClean="0">
                <a:latin typeface="Courier"/>
                <a:cs typeface="Courier"/>
              </a:rPr>
              <a:t> == MT) ) ?</a:t>
            </a:r>
          </a:p>
          <a:p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                 </a:t>
            </a:r>
            <a:r>
              <a:rPr lang="en-US" sz="1100" dirty="0" smtClean="0">
                <a:solidFill>
                  <a:srgbClr val="558ED5"/>
                </a:solidFill>
                <a:latin typeface="Courier"/>
                <a:cs typeface="Courier"/>
              </a:rPr>
              <a:t>A2</a:t>
            </a:r>
            <a:r>
              <a:rPr lang="en-US" sz="1100" dirty="0" smtClean="0">
                <a:latin typeface="Courier"/>
                <a:cs typeface="Courier"/>
              </a:rPr>
              <a:t> </a:t>
            </a:r>
            <a:r>
              <a:rPr lang="en-US" sz="1100" dirty="0" err="1" smtClean="0">
                <a:solidFill>
                  <a:schemeClr val="accent3">
                    <a:lumMod val="75000"/>
                  </a:schemeClr>
                </a:solidFill>
                <a:latin typeface="Courier"/>
                <a:cs typeface="Courier"/>
              </a:rPr>
              <a:t>zttmqr</a:t>
            </a:r>
            <a:r>
              <a:rPr lang="en-US" sz="1100" dirty="0" smtClean="0">
                <a:latin typeface="Courier"/>
                <a:cs typeface="Courier"/>
              </a:rPr>
              <a:t>(k, m, n)</a:t>
            </a:r>
          </a:p>
          <a:p>
            <a:endParaRPr lang="en-US" sz="1100" dirty="0" smtClean="0">
              <a:latin typeface="Courier"/>
              <a:cs typeface="Courier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6478237" y="1736347"/>
            <a:ext cx="2467030" cy="968023"/>
          </a:xfrm>
          <a:prstGeom prst="wedgeEllipseCallout">
            <a:avLst>
              <a:gd name="adj1" fmla="val -52314"/>
              <a:gd name="adj2" fmla="val 5589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>
            <a:normAutofit fontScale="92500"/>
          </a:bodyPr>
          <a:lstStyle/>
          <a:p>
            <a:pPr algn="ctr"/>
            <a:r>
              <a:rPr lang="en-US" sz="1200" dirty="0" err="1" smtClean="0">
                <a:latin typeface="Courier"/>
                <a:cs typeface="Courier"/>
              </a:rPr>
              <a:t>qtree</a:t>
            </a:r>
            <a:r>
              <a:rPr lang="en-US" sz="1200" dirty="0" smtClean="0"/>
              <a:t> (passed as arbitrary structure to the JDF object) implements </a:t>
            </a:r>
            <a:r>
              <a:rPr lang="en-US" sz="1200" dirty="0" err="1" smtClean="0"/>
              <a:t>elim</a:t>
            </a:r>
            <a:r>
              <a:rPr lang="en-US" sz="1200" dirty="0" smtClean="0"/>
              <a:t> / killer as a set of convenient functions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28848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Hierarchical QR</a:t>
            </a:r>
            <a:endParaRPr lang="fr-FR" sz="1000" dirty="0"/>
          </a:p>
        </p:txBody>
      </p:sp>
      <p:pic>
        <p:nvPicPr>
          <p:cNvPr id="7" name="Picture 6" descr="bes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106" y="1735164"/>
            <a:ext cx="5626463" cy="393852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92706" y="1622217"/>
            <a:ext cx="3200400" cy="4495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SzPct val="90000"/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SzPct val="90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ct val="20000"/>
              </a:spcBef>
              <a:buSzPct val="90000"/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spcBef>
                <a:spcPct val="20000"/>
              </a:spcBef>
              <a:buSzPct val="90000"/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spcBef>
                <a:spcPct val="20000"/>
              </a:spcBef>
              <a:buSzPct val="90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mtClean="0"/>
              <a:t>How to compose trees to get the best pipeline?</a:t>
            </a:r>
          </a:p>
          <a:p>
            <a:pPr lvl="1"/>
            <a:r>
              <a:rPr lang="en-US" sz="1600" smtClean="0"/>
              <a:t>Flat, Binary, Fibonacci, </a:t>
            </a:r>
            <a:br>
              <a:rPr lang="en-US" sz="1600" smtClean="0"/>
            </a:br>
            <a:r>
              <a:rPr lang="en-US" sz="1600" smtClean="0"/>
              <a:t>Greedy, …</a:t>
            </a:r>
          </a:p>
          <a:p>
            <a:r>
              <a:rPr lang="en-US" sz="2000" smtClean="0"/>
              <a:t>Study on critical path lengths</a:t>
            </a:r>
          </a:p>
          <a:p>
            <a:r>
              <a:rPr lang="en-US" sz="2000" smtClean="0"/>
              <a:t>Square -&gt; Tall and Skinny</a:t>
            </a:r>
          </a:p>
          <a:p>
            <a:r>
              <a:rPr lang="en-US" sz="2000" smtClean="0"/>
              <a:t>Surprisingly Flat trees are better for communications on square cases:</a:t>
            </a:r>
          </a:p>
          <a:p>
            <a:pPr lvl="1"/>
            <a:r>
              <a:rPr lang="en-US" sz="1600" smtClean="0"/>
              <a:t>Less communications</a:t>
            </a:r>
          </a:p>
          <a:p>
            <a:pPr lvl="1"/>
            <a:r>
              <a:rPr lang="en-US" sz="1600" smtClean="0"/>
              <a:t>Good pipeline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187053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Hierarchical QR</a:t>
            </a:r>
            <a:endParaRPr lang="fr-FR" sz="1000" dirty="0"/>
          </a:p>
        </p:txBody>
      </p:sp>
      <p:pic>
        <p:nvPicPr>
          <p:cNvPr id="6" name="Picture 5" descr="bes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105" y="1622217"/>
            <a:ext cx="5826983" cy="4078888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2706" y="1622217"/>
            <a:ext cx="3200400" cy="4495664"/>
          </a:xfrm>
        </p:spPr>
        <p:txBody>
          <a:bodyPr>
            <a:noAutofit/>
          </a:bodyPr>
          <a:lstStyle/>
          <a:p>
            <a:r>
              <a:rPr lang="en-US" sz="2000" dirty="0" smtClean="0"/>
              <a:t>How to compose trees to get the best pipeline?</a:t>
            </a:r>
          </a:p>
          <a:p>
            <a:pPr lvl="1"/>
            <a:r>
              <a:rPr lang="en-US" sz="1600" dirty="0" smtClean="0"/>
              <a:t>Flat, Binary, Fibonacci, </a:t>
            </a:r>
            <a:br>
              <a:rPr lang="en-US" sz="1600" dirty="0" smtClean="0"/>
            </a:br>
            <a:r>
              <a:rPr lang="en-US" sz="1600" dirty="0" smtClean="0"/>
              <a:t>Greedy, …</a:t>
            </a:r>
          </a:p>
          <a:p>
            <a:r>
              <a:rPr lang="en-US" sz="2000" dirty="0" smtClean="0"/>
              <a:t>Study on critical path lengths</a:t>
            </a:r>
          </a:p>
          <a:p>
            <a:r>
              <a:rPr lang="en-US" sz="2000" dirty="0" smtClean="0"/>
              <a:t>Square -&gt; Tall and Skinny</a:t>
            </a:r>
          </a:p>
          <a:p>
            <a:r>
              <a:rPr lang="en-US" sz="2000" dirty="0" smtClean="0"/>
              <a:t>Surprisingly Flat trees are better for communications on square cases:</a:t>
            </a:r>
          </a:p>
          <a:p>
            <a:pPr lvl="1"/>
            <a:r>
              <a:rPr lang="en-US" sz="1600" dirty="0" smtClean="0"/>
              <a:t>Less communications</a:t>
            </a:r>
          </a:p>
          <a:p>
            <a:pPr lvl="1"/>
            <a:r>
              <a:rPr lang="en-US" sz="1600" dirty="0" smtClean="0"/>
              <a:t>Good pipeline</a:t>
            </a:r>
          </a:p>
        </p:txBody>
      </p:sp>
    </p:spTree>
    <p:extLst>
      <p:ext uri="{BB962C8B-B14F-4D97-AF65-F5344CB8AC3E}">
        <p14:creationId xmlns:p14="http://schemas.microsoft.com/office/powerpoint/2010/main" val="3793104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97000"/>
            <a:ext cx="5410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Today software </a:t>
            </a:r>
            <a:r>
              <a:rPr lang="en-US" dirty="0"/>
              <a:t>developers </a:t>
            </a:r>
            <a:r>
              <a:rPr lang="en-US" dirty="0" smtClean="0"/>
              <a:t>face </a:t>
            </a:r>
            <a:r>
              <a:rPr lang="en-US" dirty="0"/>
              <a:t>systems </a:t>
            </a:r>
            <a:r>
              <a:rPr lang="en-US" dirty="0" smtClean="0"/>
              <a:t>with</a:t>
            </a:r>
          </a:p>
          <a:p>
            <a:pPr lvl="1"/>
            <a:r>
              <a:rPr lang="en-US" dirty="0" smtClean="0"/>
              <a:t>~1 </a:t>
            </a:r>
            <a:r>
              <a:rPr lang="en-US" dirty="0"/>
              <a:t>TFLOP of compute </a:t>
            </a:r>
            <a:r>
              <a:rPr lang="en-US" dirty="0" smtClean="0"/>
              <a:t>power per node</a:t>
            </a:r>
          </a:p>
          <a:p>
            <a:pPr lvl="1"/>
            <a:r>
              <a:rPr lang="en-US" dirty="0" smtClean="0"/>
              <a:t>32</a:t>
            </a:r>
            <a:r>
              <a:rPr lang="en-US" dirty="0"/>
              <a:t>+ of cores, 100+ hardware </a:t>
            </a:r>
            <a:r>
              <a:rPr lang="en-US" dirty="0" smtClean="0"/>
              <a:t>threads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Highly heterogeneous</a:t>
            </a:r>
            <a:r>
              <a:rPr lang="en-US" dirty="0" smtClean="0"/>
              <a:t> architectures (cores + specialized cores + accelerators/coprocessors)</a:t>
            </a:r>
          </a:p>
          <a:p>
            <a:pPr lvl="1"/>
            <a:r>
              <a:rPr lang="en-US" dirty="0" smtClean="0"/>
              <a:t>Deep </a:t>
            </a:r>
            <a:r>
              <a:rPr lang="en-US" dirty="0">
                <a:solidFill>
                  <a:srgbClr val="FF0000"/>
                </a:solidFill>
              </a:rPr>
              <a:t>memory </a:t>
            </a:r>
            <a:r>
              <a:rPr lang="en-US" dirty="0" smtClean="0">
                <a:solidFill>
                  <a:srgbClr val="FF0000"/>
                </a:solidFill>
              </a:rPr>
              <a:t>hierarchies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Distributed</a:t>
            </a:r>
            <a:r>
              <a:rPr lang="en-US" dirty="0" smtClean="0"/>
              <a:t> systems</a:t>
            </a:r>
          </a:p>
          <a:p>
            <a:pPr lvl="1"/>
            <a:r>
              <a:rPr lang="en-US" dirty="0" smtClean="0"/>
              <a:t>Fast </a:t>
            </a:r>
            <a:r>
              <a:rPr lang="en-US" dirty="0" smtClean="0">
                <a:solidFill>
                  <a:srgbClr val="FF0000"/>
                </a:solidFill>
              </a:rPr>
              <a:t>evolution</a:t>
            </a:r>
            <a:endParaRPr lang="en-US" dirty="0" smtClean="0"/>
          </a:p>
          <a:p>
            <a:pPr lvl="1"/>
            <a:r>
              <a:rPr lang="en-US" dirty="0"/>
              <a:t>M</a:t>
            </a:r>
            <a:r>
              <a:rPr lang="en-US" dirty="0" smtClean="0"/>
              <a:t>ainstream programming paradigms introduce</a:t>
            </a:r>
            <a:r>
              <a:rPr lang="en-US" dirty="0" smtClean="0">
                <a:solidFill>
                  <a:srgbClr val="FF0000"/>
                </a:solidFill>
              </a:rPr>
              <a:t> systemic noise, load imbalance, overheads</a:t>
            </a:r>
          </a:p>
          <a:p>
            <a:pPr marL="457200" lvl="2" indent="0">
              <a:buNone/>
            </a:pPr>
            <a:r>
              <a:rPr lang="en-US" sz="1700" dirty="0" smtClean="0"/>
              <a:t>	(&lt; 70% peak on DLA)</a:t>
            </a:r>
          </a:p>
        </p:txBody>
      </p:sp>
      <p:pic>
        <p:nvPicPr>
          <p:cNvPr id="6" name="Picture 5" descr="Google Chro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24" y="46380"/>
            <a:ext cx="1877378" cy="1143000"/>
          </a:xfrm>
          <a:prstGeom prst="rect">
            <a:avLst/>
          </a:prstGeom>
        </p:spPr>
      </p:pic>
      <p:sp>
        <p:nvSpPr>
          <p:cNvPr id="37" name="Content Placeholder 2"/>
          <p:cNvSpPr txBox="1">
            <a:spLocks/>
          </p:cNvSpPr>
          <p:nvPr/>
        </p:nvSpPr>
        <p:spPr>
          <a:xfrm>
            <a:off x="5571614" y="1498600"/>
            <a:ext cx="3555181" cy="467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dustryReg"/>
                <a:ea typeface="+mn-ea"/>
                <a:cs typeface="HeldustryReg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dustryReg"/>
                <a:ea typeface="+mn-ea"/>
                <a:cs typeface="HeldustryReg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dustryReg"/>
                <a:ea typeface="+mn-ea"/>
                <a:cs typeface="HeldustryReg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dustryReg"/>
                <a:ea typeface="+mn-ea"/>
                <a:cs typeface="HeldustryReg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dustryReg"/>
                <a:ea typeface="+mn-ea"/>
                <a:cs typeface="HeldustryReg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Tianhe-2 </a:t>
            </a:r>
            <a:r>
              <a:rPr lang="en-US" sz="1400" dirty="0" smtClean="0"/>
              <a:t>China</a:t>
            </a:r>
            <a:r>
              <a:rPr lang="en-US" sz="1400" b="1" dirty="0" smtClean="0"/>
              <a:t>, June'</a:t>
            </a:r>
            <a:r>
              <a:rPr lang="en-US" sz="1400" b="1" dirty="0" smtClean="0"/>
              <a:t>14</a:t>
            </a:r>
            <a:r>
              <a:rPr lang="en-US" sz="1400" dirty="0" smtClean="0"/>
              <a:t>:</a:t>
            </a:r>
            <a:r>
              <a:rPr lang="en-US" sz="1400" i="1" dirty="0" smtClean="0"/>
              <a:t> </a:t>
            </a:r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en-US" sz="1400" i="1" dirty="0" smtClean="0"/>
              <a:t>            </a:t>
            </a:r>
            <a:r>
              <a:rPr lang="en-US" altLang="ja-JP" sz="1400" i="1" dirty="0" smtClean="0">
                <a:solidFill>
                  <a:srgbClr val="FF0000"/>
                </a:solidFill>
              </a:rPr>
              <a:t>34 </a:t>
            </a:r>
            <a:r>
              <a:rPr lang="en-US" altLang="ja-JP" sz="1400" i="1" dirty="0" err="1" smtClean="0">
                <a:solidFill>
                  <a:srgbClr val="FF0000"/>
                </a:solidFill>
              </a:rPr>
              <a:t>PetaFLOPS</a:t>
            </a:r>
            <a:r>
              <a:rPr lang="en-US" altLang="ja-JP" sz="1400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1400" dirty="0" smtClean="0"/>
              <a:t>Peak performance of 54.9 PFLOPS</a:t>
            </a:r>
          </a:p>
          <a:p>
            <a:pPr lvl="1"/>
            <a:r>
              <a:rPr lang="en-US" sz="1100" dirty="0" smtClean="0"/>
              <a:t>16,000 nodes contain 32,000 Xeon Ivy Bridge processors and 48,000 </a:t>
            </a:r>
            <a:r>
              <a:rPr lang="en-US" sz="1100" dirty="0" smtClean="0">
                <a:solidFill>
                  <a:srgbClr val="FF0000"/>
                </a:solidFill>
              </a:rPr>
              <a:t>Xeon Phi accelerators </a:t>
            </a:r>
            <a:r>
              <a:rPr lang="en-US" sz="1100" dirty="0" smtClean="0"/>
              <a:t>totaling </a:t>
            </a:r>
            <a:r>
              <a:rPr lang="en-US" sz="1100" dirty="0" smtClean="0">
                <a:solidFill>
                  <a:srgbClr val="FF0000"/>
                </a:solidFill>
              </a:rPr>
              <a:t>3,120,000 cores</a:t>
            </a:r>
          </a:p>
          <a:p>
            <a:pPr lvl="1"/>
            <a:r>
              <a:rPr lang="en-US" sz="1100" dirty="0" smtClean="0"/>
              <a:t>162 cabinets in 720m</a:t>
            </a:r>
            <a:r>
              <a:rPr lang="en-US" sz="1100" baseline="30000" dirty="0" smtClean="0"/>
              <a:t>2</a:t>
            </a:r>
            <a:r>
              <a:rPr lang="en-US" sz="1100" dirty="0" smtClean="0"/>
              <a:t> footprint</a:t>
            </a:r>
          </a:p>
          <a:p>
            <a:pPr lvl="1"/>
            <a:r>
              <a:rPr lang="en-US" sz="1100" dirty="0" smtClean="0"/>
              <a:t>Total 1.404 PB memory (88GB per node)</a:t>
            </a:r>
          </a:p>
          <a:p>
            <a:pPr lvl="1"/>
            <a:r>
              <a:rPr lang="en-US" sz="1100" dirty="0" smtClean="0"/>
              <a:t>Each Xeon Phi board utilizes 57 cores for aggregate 1.003 TFLOPS at 1.1GHz clock</a:t>
            </a:r>
          </a:p>
          <a:p>
            <a:pPr lvl="1"/>
            <a:r>
              <a:rPr lang="en-US" sz="1100" dirty="0" smtClean="0"/>
              <a:t>Proprietary TH Express-2 interconnect (fat tree with thirteen 576-port switches)</a:t>
            </a:r>
          </a:p>
          <a:p>
            <a:pPr lvl="1"/>
            <a:r>
              <a:rPr lang="en-US" sz="1100" dirty="0" smtClean="0"/>
              <a:t>12.4 PB parallel storage system</a:t>
            </a:r>
          </a:p>
          <a:p>
            <a:pPr lvl="1"/>
            <a:r>
              <a:rPr lang="en-US" sz="1100" dirty="0" smtClean="0"/>
              <a:t>17.6MW power consumption under load; </a:t>
            </a:r>
            <a:r>
              <a:rPr lang="en-US" sz="1100" dirty="0" smtClean="0">
                <a:solidFill>
                  <a:srgbClr val="FF0000"/>
                </a:solidFill>
              </a:rPr>
              <a:t>24MW</a:t>
            </a:r>
            <a:r>
              <a:rPr lang="en-US" sz="1100" dirty="0" smtClean="0"/>
              <a:t> including (water) cooling</a:t>
            </a:r>
          </a:p>
          <a:p>
            <a:pPr lvl="1"/>
            <a:r>
              <a:rPr lang="en-US" sz="1100" dirty="0" smtClean="0"/>
              <a:t>4096 SPARC V9 based Galaxy FT-1500 processors in front-end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564" y="5030922"/>
            <a:ext cx="1713236" cy="114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34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Hybrid LU-QR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Factorization A=LU</a:t>
            </a:r>
          </a:p>
          <a:p>
            <a:pPr lvl="1"/>
            <a:r>
              <a:rPr lang="en-US" dirty="0" smtClean="0"/>
              <a:t>where L unit lower triangular, U upper triangular</a:t>
            </a:r>
          </a:p>
          <a:p>
            <a:pPr lvl="1"/>
            <a:r>
              <a:rPr lang="en-US" dirty="0" smtClean="0"/>
              <a:t>           floating point operations</a:t>
            </a:r>
          </a:p>
          <a:p>
            <a:pPr lvl="1"/>
            <a:endParaRPr lang="en-US" dirty="0"/>
          </a:p>
          <a:p>
            <a:r>
              <a:rPr lang="en-US" dirty="0" smtClean="0"/>
              <a:t>Factorization A=QR</a:t>
            </a:r>
          </a:p>
          <a:p>
            <a:pPr lvl="1"/>
            <a:r>
              <a:rPr lang="en-US" dirty="0" smtClean="0"/>
              <a:t>where Q is orthogonal, and R upper triangular</a:t>
            </a:r>
          </a:p>
          <a:p>
            <a:pPr lvl="1"/>
            <a:r>
              <a:rPr lang="en-US" dirty="0" smtClean="0"/>
              <a:t>           floating point operations</a:t>
            </a:r>
          </a:p>
          <a:p>
            <a:pPr lvl="1"/>
            <a:endParaRPr lang="en-US" dirty="0"/>
          </a:p>
          <a:p>
            <a:r>
              <a:rPr lang="en-US" dirty="0" smtClean="0"/>
              <a:t>LUPP: Partial Pivoting involves many communications in the critical path</a:t>
            </a:r>
          </a:p>
          <a:p>
            <a:pPr lvl="1"/>
            <a:r>
              <a:rPr lang="en-US" dirty="0" smtClean="0"/>
              <a:t>Without Partial Pivoting: low numerical stability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75" y="2244725"/>
            <a:ext cx="636759" cy="485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74" y="3895725"/>
            <a:ext cx="63676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51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LU "Incremental" Pivoting</a:t>
            </a:r>
            <a:endParaRPr lang="en-US" dirty="0"/>
          </a:p>
        </p:txBody>
      </p:sp>
      <p:pic>
        <p:nvPicPr>
          <p:cNvPr id="4" name="Content Placeholder 3" descr="LUstep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74" r="-400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77935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QR</a:t>
            </a:r>
            <a:endParaRPr lang="en-US" dirty="0"/>
          </a:p>
        </p:txBody>
      </p:sp>
      <p:pic>
        <p:nvPicPr>
          <p:cNvPr id="4" name="Content Placeholder 3" descr="DAG_qr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23" r="-409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6838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LU/QR Hybrid Algorithm</a:t>
            </a:r>
            <a:endParaRPr lang="en-US" dirty="0"/>
          </a:p>
        </p:txBody>
      </p:sp>
      <p:pic>
        <p:nvPicPr>
          <p:cNvPr id="4" name="Content Placeholder 3" descr="luqralgo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464" b="-244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7706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LU/QR Hybrid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153" y="1138069"/>
            <a:ext cx="8547628" cy="52278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rgbClr val="FF0000"/>
                </a:solidFill>
                <a:latin typeface="Courier New"/>
                <a:cs typeface="Courier New"/>
              </a:rPr>
              <a:t>selector</a:t>
            </a:r>
            <a:r>
              <a:rPr lang="en-US" sz="1100" dirty="0">
                <a:latin typeface="Courier New"/>
                <a:cs typeface="Courier New"/>
              </a:rPr>
              <a:t>(</a:t>
            </a:r>
            <a:r>
              <a:rPr lang="en-US" sz="1100" dirty="0" err="1">
                <a:latin typeface="Courier New"/>
                <a:cs typeface="Courier New"/>
              </a:rPr>
              <a:t>k,m,n</a:t>
            </a:r>
            <a:r>
              <a:rPr lang="en-US" sz="1100" dirty="0" smtClean="0">
                <a:latin typeface="Courier New"/>
                <a:cs typeface="Courier New"/>
              </a:rPr>
              <a:t>)</a:t>
            </a:r>
            <a:endParaRPr lang="en-US" sz="11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100" dirty="0" smtClean="0">
                <a:latin typeface="Courier New"/>
                <a:cs typeface="Courier New"/>
              </a:rPr>
              <a:t>[...]</a:t>
            </a:r>
          </a:p>
          <a:p>
            <a:pPr marL="0" indent="0">
              <a:buNone/>
            </a:pPr>
            <a:r>
              <a:rPr lang="en-US" sz="1100" dirty="0" smtClean="0">
                <a:latin typeface="Courier New"/>
                <a:cs typeface="Courier New"/>
              </a:rPr>
              <a:t>  </a:t>
            </a:r>
            <a:r>
              <a:rPr lang="en-US" sz="1100" dirty="0" err="1" smtClean="0">
                <a:latin typeface="Courier New"/>
                <a:cs typeface="Courier New"/>
              </a:rPr>
              <a:t>do_lu</a:t>
            </a:r>
            <a:r>
              <a:rPr lang="en-US" sz="1100" dirty="0" smtClean="0">
                <a:latin typeface="Courier New"/>
                <a:cs typeface="Courier New"/>
              </a:rPr>
              <a:t>  </a:t>
            </a:r>
            <a:r>
              <a:rPr lang="en-US" sz="1100" dirty="0">
                <a:latin typeface="Courier New"/>
                <a:cs typeface="Courier New"/>
              </a:rPr>
              <a:t>= </a:t>
            </a:r>
            <a:r>
              <a:rPr lang="en-US" sz="1100" dirty="0" err="1" smtClean="0">
                <a:latin typeface="Courier New"/>
                <a:cs typeface="Courier New"/>
              </a:rPr>
              <a:t>lu_tab</a:t>
            </a:r>
            <a:r>
              <a:rPr lang="en-US" sz="1100" dirty="0">
                <a:latin typeface="Courier New"/>
                <a:cs typeface="Courier New"/>
              </a:rPr>
              <a:t>[k</a:t>
            </a:r>
            <a:r>
              <a:rPr lang="en-US" sz="1100" dirty="0" smtClean="0">
                <a:latin typeface="Courier New"/>
                <a:cs typeface="Courier New"/>
              </a:rPr>
              <a:t>]</a:t>
            </a:r>
          </a:p>
          <a:p>
            <a:pPr marL="0" indent="0">
              <a:buNone/>
            </a:pPr>
            <a:r>
              <a:rPr lang="en-US" sz="1100" dirty="0">
                <a:latin typeface="Courier New"/>
                <a:cs typeface="Courier New"/>
              </a:rPr>
              <a:t> </a:t>
            </a:r>
            <a:r>
              <a:rPr lang="en-US" sz="1100" dirty="0" smtClean="0">
                <a:latin typeface="Courier New"/>
                <a:cs typeface="Courier New"/>
              </a:rPr>
              <a:t> </a:t>
            </a:r>
            <a:r>
              <a:rPr lang="en-US" sz="1100" dirty="0" err="1" smtClean="0">
                <a:latin typeface="Courier New"/>
                <a:cs typeface="Courier New"/>
              </a:rPr>
              <a:t>did_lu</a:t>
            </a:r>
            <a:r>
              <a:rPr lang="en-US" sz="1100" dirty="0" smtClean="0">
                <a:latin typeface="Courier New"/>
                <a:cs typeface="Courier New"/>
              </a:rPr>
              <a:t> </a:t>
            </a:r>
            <a:r>
              <a:rPr lang="en-US" sz="1100" dirty="0">
                <a:latin typeface="Courier New"/>
                <a:cs typeface="Courier New"/>
              </a:rPr>
              <a:t>= </a:t>
            </a:r>
            <a:r>
              <a:rPr lang="en-US" sz="1100" dirty="0" smtClean="0">
                <a:latin typeface="Courier New"/>
                <a:cs typeface="Courier New"/>
              </a:rPr>
              <a:t>(</a:t>
            </a:r>
            <a:r>
              <a:rPr lang="en-US" sz="1100" dirty="0">
                <a:latin typeface="Courier New"/>
                <a:cs typeface="Courier New"/>
              </a:rPr>
              <a:t>k == 0) ? -1 : </a:t>
            </a:r>
            <a:r>
              <a:rPr lang="en-US" sz="1100" dirty="0" err="1">
                <a:latin typeface="Courier New"/>
                <a:cs typeface="Courier New"/>
              </a:rPr>
              <a:t>lu_tab</a:t>
            </a:r>
            <a:r>
              <a:rPr lang="en-US" sz="1100" dirty="0">
                <a:latin typeface="Courier New"/>
                <a:cs typeface="Courier New"/>
              </a:rPr>
              <a:t>[k-1</a:t>
            </a:r>
            <a:r>
              <a:rPr lang="en-US" sz="1100" dirty="0" smtClean="0">
                <a:latin typeface="Courier New"/>
                <a:cs typeface="Courier New"/>
              </a:rPr>
              <a:t>]</a:t>
            </a:r>
            <a:endParaRPr lang="en-US" sz="11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100" b="1" dirty="0">
                <a:latin typeface="Courier New"/>
                <a:cs typeface="Courier New"/>
              </a:rPr>
              <a:t> </a:t>
            </a:r>
            <a:r>
              <a:rPr lang="en-US" sz="1100" b="1" dirty="0" smtClean="0">
                <a:latin typeface="Courier New"/>
                <a:cs typeface="Courier New"/>
              </a:rPr>
              <a:t> </a:t>
            </a:r>
            <a:r>
              <a:rPr lang="en-US" sz="1100" dirty="0">
                <a:latin typeface="Courier New"/>
                <a:cs typeface="Courier New"/>
              </a:rPr>
              <a:t>q  </a:t>
            </a:r>
            <a:r>
              <a:rPr lang="en-US" sz="1100" dirty="0" smtClean="0">
                <a:latin typeface="Courier New"/>
                <a:cs typeface="Courier New"/>
              </a:rPr>
              <a:t>    </a:t>
            </a:r>
            <a:r>
              <a:rPr lang="en-US" sz="1100" dirty="0">
                <a:latin typeface="Courier New"/>
                <a:cs typeface="Courier New"/>
              </a:rPr>
              <a:t>= </a:t>
            </a:r>
            <a:r>
              <a:rPr lang="en-US" sz="1100" dirty="0" smtClean="0">
                <a:latin typeface="Courier New"/>
                <a:cs typeface="Courier New"/>
              </a:rPr>
              <a:t>(</a:t>
            </a:r>
            <a:r>
              <a:rPr lang="en-US" sz="1100" dirty="0">
                <a:latin typeface="Courier New"/>
                <a:cs typeface="Courier New"/>
              </a:rPr>
              <a:t>n-k)%</a:t>
            </a:r>
            <a:r>
              <a:rPr lang="en-US" sz="1100" dirty="0" err="1" smtClean="0">
                <a:latin typeface="Courier New"/>
                <a:cs typeface="Courier New"/>
              </a:rPr>
              <a:t>param_q</a:t>
            </a:r>
            <a:endParaRPr lang="en-US" sz="11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100" dirty="0">
                <a:latin typeface="Courier New"/>
                <a:cs typeface="Courier New"/>
              </a:rPr>
              <a:t>[...]</a:t>
            </a:r>
          </a:p>
          <a:p>
            <a:pPr marL="0" indent="0">
              <a:buNone/>
            </a:pPr>
            <a:endParaRPr lang="en-US" sz="11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100" dirty="0">
                <a:latin typeface="Courier New"/>
                <a:cs typeface="Courier New"/>
              </a:rPr>
              <a:t>  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  <a:latin typeface="Courier New"/>
                <a:cs typeface="Courier New"/>
              </a:rPr>
              <a:t>CTL</a:t>
            </a:r>
            <a:r>
              <a:rPr lang="en-US" sz="1100" dirty="0">
                <a:latin typeface="Courier New"/>
                <a:cs typeface="Courier New"/>
              </a:rPr>
              <a:t>  </a:t>
            </a:r>
            <a:r>
              <a:rPr lang="en-US" sz="11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ctl</a:t>
            </a:r>
            <a:r>
              <a:rPr lang="en-US" sz="1100" dirty="0">
                <a:latin typeface="Courier New"/>
                <a:cs typeface="Courier New"/>
              </a:rPr>
              <a:t>  &lt;- (q == 0) ? </a:t>
            </a:r>
            <a:r>
              <a:rPr lang="en-US" sz="11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ctl</a:t>
            </a:r>
            <a:r>
              <a:rPr lang="en-US" sz="11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1100" dirty="0" err="1">
                <a:solidFill>
                  <a:srgbClr val="FF0000"/>
                </a:solidFill>
                <a:latin typeface="Courier New"/>
                <a:cs typeface="Courier New"/>
              </a:rPr>
              <a:t>setchoice</a:t>
            </a:r>
            <a:r>
              <a:rPr lang="en-US" sz="1100" dirty="0">
                <a:latin typeface="Courier New"/>
                <a:cs typeface="Courier New"/>
              </a:rPr>
              <a:t>(k, p, </a:t>
            </a:r>
            <a:r>
              <a:rPr lang="en-US" sz="1100" dirty="0" err="1">
                <a:latin typeface="Courier New"/>
                <a:cs typeface="Courier New"/>
              </a:rPr>
              <a:t>hmax</a:t>
            </a:r>
            <a:r>
              <a:rPr lang="en-US" sz="1100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sz="1100" dirty="0">
                <a:latin typeface="Courier New"/>
                <a:cs typeface="Courier New"/>
              </a:rPr>
              <a:t>            &lt;- (q != 0) ? </a:t>
            </a:r>
            <a:r>
              <a:rPr lang="en-US" sz="1100" dirty="0" err="1">
                <a:solidFill>
                  <a:srgbClr val="95B3D7"/>
                </a:solidFill>
                <a:latin typeface="Courier New"/>
                <a:cs typeface="Courier New"/>
              </a:rPr>
              <a:t>ctl</a:t>
            </a:r>
            <a:r>
              <a:rPr lang="en-US" sz="1100" dirty="0">
                <a:solidFill>
                  <a:srgbClr val="95B3D7"/>
                </a:solidFill>
                <a:latin typeface="Courier New"/>
                <a:cs typeface="Courier New"/>
              </a:rPr>
              <a:t> </a:t>
            </a:r>
            <a:r>
              <a:rPr lang="en-US" sz="1100" dirty="0" err="1">
                <a:solidFill>
                  <a:srgbClr val="FF0000"/>
                </a:solidFill>
                <a:latin typeface="Courier New"/>
                <a:cs typeface="Courier New"/>
              </a:rPr>
              <a:t>setchoice_update</a:t>
            </a:r>
            <a:r>
              <a:rPr lang="en-US" sz="1100" dirty="0">
                <a:latin typeface="Courier New"/>
                <a:cs typeface="Courier New"/>
              </a:rPr>
              <a:t>(k, p, q)</a:t>
            </a:r>
          </a:p>
          <a:p>
            <a:pPr marL="0" indent="0">
              <a:buNone/>
            </a:pPr>
            <a:endParaRPr lang="en-US" sz="11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pl-PL" sz="1100" dirty="0">
                <a:latin typeface="Courier New"/>
                <a:cs typeface="Courier New"/>
              </a:rPr>
              <a:t>  </a:t>
            </a:r>
            <a:r>
              <a:rPr lang="pl-PL" sz="1100" dirty="0">
                <a:solidFill>
                  <a:srgbClr val="008000"/>
                </a:solidFill>
                <a:latin typeface="Courier New"/>
                <a:cs typeface="Courier New"/>
              </a:rPr>
              <a:t>RW</a:t>
            </a:r>
            <a:r>
              <a:rPr lang="pl-PL" sz="1100" dirty="0">
                <a:latin typeface="Courier New"/>
                <a:cs typeface="Courier New"/>
              </a:rPr>
              <a:t>   </a:t>
            </a:r>
            <a:r>
              <a:rPr lang="pl-PL" sz="11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A</a:t>
            </a:r>
            <a:r>
              <a:rPr lang="pl-PL" sz="1100" dirty="0">
                <a:latin typeface="Courier New"/>
                <a:cs typeface="Courier New"/>
              </a:rPr>
              <a:t>   &lt;-   ((k == n) &amp;&amp; (k == m)) ? </a:t>
            </a:r>
            <a:r>
              <a:rPr lang="pl-PL" sz="1100" dirty="0">
                <a:solidFill>
                  <a:srgbClr val="95B3D7"/>
                </a:solidFill>
                <a:latin typeface="Courier New"/>
                <a:cs typeface="Courier New"/>
              </a:rPr>
              <a:t>A</a:t>
            </a:r>
            <a:r>
              <a:rPr lang="pl-PL" sz="1100" dirty="0">
                <a:latin typeface="Courier New"/>
                <a:cs typeface="Courier New"/>
              </a:rPr>
              <a:t> </a:t>
            </a:r>
            <a:r>
              <a:rPr lang="pl-PL" sz="1100" dirty="0">
                <a:solidFill>
                  <a:schemeClr val="accent3">
                    <a:lumMod val="75000"/>
                  </a:schemeClr>
                </a:solidFill>
                <a:latin typeface="Courier New"/>
                <a:cs typeface="Courier New"/>
              </a:rPr>
              <a:t>zlufacto</a:t>
            </a:r>
            <a:r>
              <a:rPr lang="pl-PL" sz="1100" dirty="0">
                <a:latin typeface="Courier New"/>
                <a:cs typeface="Courier New"/>
              </a:rPr>
              <a:t>(k, 0)</a:t>
            </a:r>
          </a:p>
          <a:p>
            <a:pPr marL="0" indent="0">
              <a:buNone/>
            </a:pPr>
            <a:r>
              <a:rPr lang="pl-PL" sz="1100" dirty="0">
                <a:latin typeface="Courier New"/>
                <a:cs typeface="Courier New"/>
              </a:rPr>
              <a:t>           &lt;-   ((k == n) &amp;&amp; (k != m) &amp;&amp;  diagdom) ? </a:t>
            </a:r>
            <a:r>
              <a:rPr lang="pl-PL" sz="1100" dirty="0">
                <a:solidFill>
                  <a:srgbClr val="95B3D7"/>
                </a:solidFill>
                <a:latin typeface="Courier New"/>
                <a:cs typeface="Courier New"/>
              </a:rPr>
              <a:t>B</a:t>
            </a:r>
            <a:r>
              <a:rPr lang="pl-PL" sz="1100" dirty="0">
                <a:latin typeface="Courier New"/>
                <a:cs typeface="Courier New"/>
              </a:rPr>
              <a:t> </a:t>
            </a:r>
            <a:r>
              <a:rPr lang="pl-PL" sz="1100" dirty="0">
                <a:solidFill>
                  <a:schemeClr val="accent4">
                    <a:lumMod val="75000"/>
                  </a:schemeClr>
                </a:solidFill>
                <a:latin typeface="Courier New"/>
                <a:cs typeface="Courier New"/>
              </a:rPr>
              <a:t>copypanel</a:t>
            </a:r>
            <a:r>
              <a:rPr lang="pl-PL" sz="1100" dirty="0">
                <a:latin typeface="Courier New"/>
                <a:cs typeface="Courier New"/>
              </a:rPr>
              <a:t>(k, m)</a:t>
            </a:r>
          </a:p>
          <a:p>
            <a:pPr marL="0" indent="0">
              <a:buNone/>
            </a:pPr>
            <a:r>
              <a:rPr lang="pl-PL" sz="1100" dirty="0">
                <a:latin typeface="Courier New"/>
                <a:cs typeface="Courier New"/>
              </a:rPr>
              <a:t>           &lt;-   ((k == n) &amp;&amp; (k != m) &amp;&amp; !diagdom) ? </a:t>
            </a:r>
            <a:r>
              <a:rPr lang="pl-PL" sz="1100" dirty="0">
                <a:solidFill>
                  <a:srgbClr val="95B3D7"/>
                </a:solidFill>
                <a:latin typeface="Courier New"/>
                <a:cs typeface="Courier New"/>
              </a:rPr>
              <a:t>A</a:t>
            </a:r>
            <a:r>
              <a:rPr lang="pl-PL" sz="1100" dirty="0">
                <a:latin typeface="Courier New"/>
                <a:cs typeface="Courier New"/>
              </a:rPr>
              <a:t> </a:t>
            </a:r>
            <a:r>
              <a:rPr lang="pl-PL" sz="1100" dirty="0">
                <a:solidFill>
                  <a:srgbClr val="604A7B"/>
                </a:solidFill>
                <a:latin typeface="Courier New"/>
                <a:cs typeface="Courier New"/>
              </a:rPr>
              <a:t>copypanel</a:t>
            </a:r>
            <a:r>
              <a:rPr lang="pl-PL" sz="1100" dirty="0">
                <a:latin typeface="Courier New"/>
                <a:cs typeface="Courier New"/>
              </a:rPr>
              <a:t>(k, m)</a:t>
            </a:r>
          </a:p>
          <a:p>
            <a:pPr marL="0" indent="0">
              <a:buNone/>
            </a:pPr>
            <a:r>
              <a:rPr lang="pl-PL" sz="1100" dirty="0">
                <a:latin typeface="Courier New"/>
                <a:cs typeface="Courier New"/>
              </a:rPr>
              <a:t>           &lt;-   ((k != n) &amp;&amp; (k == 0)) ? </a:t>
            </a:r>
            <a:r>
              <a:rPr lang="pl-PL" sz="1100" dirty="0">
                <a:solidFill>
                  <a:srgbClr val="95B3D7"/>
                </a:solidFill>
                <a:latin typeface="Courier New"/>
                <a:cs typeface="Courier New"/>
              </a:rPr>
              <a:t>A</a:t>
            </a:r>
            <a:r>
              <a:rPr lang="pl-PL" sz="1100" dirty="0">
                <a:latin typeface="Courier New"/>
                <a:cs typeface="Courier New"/>
              </a:rPr>
              <a:t>(m, n)</a:t>
            </a:r>
          </a:p>
          <a:p>
            <a:pPr marL="0" indent="0">
              <a:buNone/>
            </a:pPr>
            <a:r>
              <a:rPr lang="pl-PL" sz="1100" dirty="0">
                <a:latin typeface="Courier New"/>
                <a:cs typeface="Courier New"/>
              </a:rPr>
              <a:t>           &lt;-   ((k != n) &amp;&amp; (k != 0) &amp;&amp; (did_lu == 1)) ? </a:t>
            </a:r>
            <a:r>
              <a:rPr lang="pl-PL" sz="1100" dirty="0">
                <a:solidFill>
                  <a:srgbClr val="95B3D7"/>
                </a:solidFill>
                <a:latin typeface="Courier New"/>
                <a:cs typeface="Courier New"/>
              </a:rPr>
              <a:t>C</a:t>
            </a:r>
            <a:r>
              <a:rPr lang="pl-PL" sz="1100" dirty="0">
                <a:latin typeface="Courier New"/>
                <a:cs typeface="Courier New"/>
              </a:rPr>
              <a:t>  </a:t>
            </a:r>
            <a:r>
              <a:rPr lang="pl-PL" sz="1100" dirty="0">
                <a:solidFill>
                  <a:srgbClr val="FF0000"/>
                </a:solidFill>
                <a:latin typeface="Courier New"/>
                <a:cs typeface="Courier New"/>
              </a:rPr>
              <a:t>zgemm</a:t>
            </a:r>
            <a:r>
              <a:rPr lang="pl-PL" sz="1100" dirty="0">
                <a:latin typeface="Courier New"/>
                <a:cs typeface="Courier New"/>
              </a:rPr>
              <a:t>( k-1,m,n)</a:t>
            </a:r>
          </a:p>
          <a:p>
            <a:pPr marL="0" indent="0">
              <a:buNone/>
            </a:pPr>
            <a:r>
              <a:rPr lang="hu-HU" sz="1100" dirty="0">
                <a:latin typeface="Courier New"/>
                <a:cs typeface="Courier New"/>
              </a:rPr>
              <a:t>           &lt;-   ((k != n) &amp;&amp; (k != 0) &amp;&amp; (did_lu != 1)) ? </a:t>
            </a:r>
            <a:r>
              <a:rPr lang="hu-HU" sz="1100" dirty="0">
                <a:solidFill>
                  <a:srgbClr val="95B3D7"/>
                </a:solidFill>
                <a:latin typeface="Courier New"/>
                <a:cs typeface="Courier New"/>
              </a:rPr>
              <a:t>A2</a:t>
            </a:r>
            <a:r>
              <a:rPr lang="hu-HU" sz="1100" dirty="0">
                <a:latin typeface="Courier New"/>
                <a:cs typeface="Courier New"/>
              </a:rPr>
              <a:t> </a:t>
            </a:r>
            <a:r>
              <a:rPr lang="hu-HU" sz="1100" dirty="0">
                <a:solidFill>
                  <a:schemeClr val="accent6">
                    <a:lumMod val="75000"/>
                  </a:schemeClr>
                </a:solidFill>
                <a:latin typeface="Courier New"/>
                <a:cs typeface="Courier New"/>
              </a:rPr>
              <a:t>zttmqr</a:t>
            </a:r>
            <a:r>
              <a:rPr lang="hu-HU" sz="1100" dirty="0">
                <a:latin typeface="Courier New"/>
                <a:cs typeface="Courier New"/>
              </a:rPr>
              <a:t>(k-1,m,n)</a:t>
            </a:r>
          </a:p>
          <a:p>
            <a:pPr marL="0" indent="0">
              <a:buNone/>
            </a:pPr>
            <a:r>
              <a:rPr lang="hr-HR" sz="1100" dirty="0">
                <a:latin typeface="Courier New"/>
                <a:cs typeface="Courier New"/>
              </a:rPr>
              <a:t>           </a:t>
            </a:r>
            <a:r>
              <a:rPr lang="hr-HR" sz="1100" dirty="0">
                <a:solidFill>
                  <a:schemeClr val="bg1">
                    <a:lumMod val="75000"/>
                  </a:schemeClr>
                </a:solidFill>
                <a:latin typeface="Courier New"/>
                <a:cs typeface="Courier New"/>
              </a:rPr>
              <a:t>/* LU */</a:t>
            </a:r>
          </a:p>
          <a:p>
            <a:pPr marL="0" indent="0">
              <a:buNone/>
            </a:pPr>
            <a:r>
              <a:rPr lang="nl-NL" sz="1100" dirty="0">
                <a:latin typeface="Courier New"/>
                <a:cs typeface="Courier New"/>
              </a:rPr>
              <a:t>           -&gt; ( (do_lu == 1) &amp;&amp; (k == n) &amp;&amp; (k == m) )              ? </a:t>
            </a:r>
            <a:r>
              <a:rPr lang="nl-NL" sz="1100" dirty="0">
                <a:solidFill>
                  <a:srgbClr val="95B3D7"/>
                </a:solidFill>
                <a:latin typeface="Courier New"/>
                <a:cs typeface="Courier New"/>
              </a:rPr>
              <a:t>A</a:t>
            </a:r>
            <a:r>
              <a:rPr lang="nl-NL" sz="1100" dirty="0">
                <a:latin typeface="Courier New"/>
                <a:cs typeface="Courier New"/>
              </a:rPr>
              <a:t> </a:t>
            </a:r>
            <a:r>
              <a:rPr lang="nl-NL" sz="1100" dirty="0">
                <a:solidFill>
                  <a:schemeClr val="accent5">
                    <a:lumMod val="75000"/>
                  </a:schemeClr>
                </a:solidFill>
                <a:latin typeface="Courier New"/>
                <a:cs typeface="Courier New"/>
              </a:rPr>
              <a:t>zgetrf</a:t>
            </a:r>
            <a:r>
              <a:rPr lang="nl-NL" sz="1100" dirty="0">
                <a:latin typeface="Courier New"/>
                <a:cs typeface="Courier New"/>
              </a:rPr>
              <a:t>(k)</a:t>
            </a:r>
          </a:p>
          <a:p>
            <a:pPr marL="0" indent="0">
              <a:buNone/>
            </a:pPr>
            <a:r>
              <a:rPr lang="hu-HU" sz="1100" dirty="0">
                <a:latin typeface="Courier New"/>
                <a:cs typeface="Courier New"/>
              </a:rPr>
              <a:t>           -&gt; ( (do_lu == 1) &amp;&amp; (k == n) &amp;&amp; (k != m) )              ? </a:t>
            </a:r>
            <a:r>
              <a:rPr lang="hu-HU" sz="1100" dirty="0">
                <a:solidFill>
                  <a:srgbClr val="95B3D7"/>
                </a:solidFill>
                <a:latin typeface="Courier New"/>
                <a:cs typeface="Courier New"/>
              </a:rPr>
              <a:t>C</a:t>
            </a:r>
            <a:r>
              <a:rPr lang="hu-HU" sz="1100" dirty="0">
                <a:latin typeface="Courier New"/>
                <a:cs typeface="Courier New"/>
              </a:rPr>
              <a:t> </a:t>
            </a:r>
            <a:r>
              <a:rPr lang="hu-HU" sz="1100" dirty="0">
                <a:solidFill>
                  <a:schemeClr val="bg2">
                    <a:lumMod val="50000"/>
                  </a:schemeClr>
                </a:solidFill>
                <a:latin typeface="Courier New"/>
                <a:cs typeface="Courier New"/>
              </a:rPr>
              <a:t>ztrsm_l</a:t>
            </a:r>
            <a:r>
              <a:rPr lang="hu-HU" sz="1100" dirty="0">
                <a:latin typeface="Courier New"/>
                <a:cs typeface="Courier New"/>
              </a:rPr>
              <a:t>(k,m)</a:t>
            </a:r>
          </a:p>
          <a:p>
            <a:pPr marL="0" indent="0">
              <a:buNone/>
            </a:pPr>
            <a:r>
              <a:rPr lang="pl-PL" sz="1100" dirty="0">
                <a:latin typeface="Courier New"/>
                <a:cs typeface="Courier New"/>
              </a:rPr>
              <a:t>           -&gt; ( (do_lu == 1) &amp;&amp; (k != n) &amp;&amp; (k != m) &amp;&amp; (!diagdom)) ? </a:t>
            </a:r>
            <a:r>
              <a:rPr lang="pl-PL" sz="1100" dirty="0">
                <a:solidFill>
                  <a:srgbClr val="95B3D7"/>
                </a:solidFill>
                <a:latin typeface="Courier New"/>
                <a:cs typeface="Courier New"/>
              </a:rPr>
              <a:t>C</a:t>
            </a:r>
            <a:r>
              <a:rPr lang="pl-PL" sz="1100" dirty="0">
                <a:latin typeface="Courier New"/>
                <a:cs typeface="Courier New"/>
              </a:rPr>
              <a:t> </a:t>
            </a:r>
            <a:r>
              <a:rPr lang="pl-PL" sz="1100" dirty="0">
                <a:solidFill>
                  <a:srgbClr val="FF0000"/>
                </a:solidFill>
                <a:latin typeface="Courier New"/>
                <a:cs typeface="Courier New"/>
              </a:rPr>
              <a:t>zgemm</a:t>
            </a:r>
            <a:r>
              <a:rPr lang="pl-PL" sz="1100" dirty="0">
                <a:latin typeface="Courier New"/>
                <a:cs typeface="Courier New"/>
              </a:rPr>
              <a:t>(k,m,n)</a:t>
            </a:r>
          </a:p>
          <a:p>
            <a:pPr marL="0" indent="0">
              <a:buNone/>
            </a:pPr>
            <a:r>
              <a:rPr lang="pl-PL" sz="1100" dirty="0">
                <a:latin typeface="Courier New"/>
                <a:cs typeface="Courier New"/>
              </a:rPr>
              <a:t>           </a:t>
            </a:r>
            <a:r>
              <a:rPr lang="pl-PL" sz="1100" dirty="0">
                <a:solidFill>
                  <a:srgbClr val="BFBFBF"/>
                </a:solidFill>
                <a:latin typeface="Courier New"/>
                <a:cs typeface="Courier New"/>
              </a:rPr>
              <a:t>/* QR */</a:t>
            </a:r>
          </a:p>
          <a:p>
            <a:pPr marL="0" indent="0">
              <a:buNone/>
            </a:pPr>
            <a:r>
              <a:rPr lang="pl-PL" sz="1100" dirty="0">
                <a:latin typeface="Courier New"/>
                <a:cs typeface="Courier New"/>
              </a:rPr>
              <a:t>           -&gt; ( (do_lu != 1) &amp;&amp; (k == n) &amp;&amp; (type != 0) ) ? </a:t>
            </a:r>
            <a:r>
              <a:rPr lang="pl-PL" sz="1100" dirty="0">
                <a:solidFill>
                  <a:srgbClr val="95B3D7"/>
                </a:solidFill>
                <a:latin typeface="Courier New"/>
                <a:cs typeface="Courier New"/>
              </a:rPr>
              <a:t>A</a:t>
            </a:r>
            <a:r>
              <a:rPr lang="pl-PL" sz="1100" dirty="0">
                <a:latin typeface="Courier New"/>
                <a:cs typeface="Courier New"/>
              </a:rPr>
              <a:t>  </a:t>
            </a:r>
            <a:r>
              <a:rPr lang="pl-PL" sz="1100" dirty="0">
                <a:solidFill>
                  <a:schemeClr val="accent3">
                    <a:lumMod val="50000"/>
                  </a:schemeClr>
                </a:solidFill>
                <a:latin typeface="Courier New"/>
                <a:cs typeface="Courier New"/>
              </a:rPr>
              <a:t>zgeqrt</a:t>
            </a:r>
            <a:r>
              <a:rPr lang="pl-PL" sz="1100" dirty="0">
                <a:latin typeface="Courier New"/>
                <a:cs typeface="Courier New"/>
              </a:rPr>
              <a:t>(k,i)</a:t>
            </a:r>
          </a:p>
          <a:p>
            <a:pPr marL="0" indent="0">
              <a:buNone/>
            </a:pPr>
            <a:r>
              <a:rPr lang="hu-HU" sz="1100" dirty="0">
                <a:latin typeface="Courier New"/>
                <a:cs typeface="Courier New"/>
              </a:rPr>
              <a:t>           -&gt; ( (do_lu != 1) &amp;&amp; (k == n) &amp;&amp; (type == 0) ) ? </a:t>
            </a:r>
            <a:r>
              <a:rPr lang="hu-HU" sz="1100" dirty="0">
                <a:solidFill>
                  <a:srgbClr val="95B3D7"/>
                </a:solidFill>
                <a:latin typeface="Courier New"/>
                <a:cs typeface="Courier New"/>
              </a:rPr>
              <a:t>A2</a:t>
            </a:r>
            <a:r>
              <a:rPr lang="hu-HU" sz="1100" dirty="0">
                <a:latin typeface="Courier New"/>
                <a:cs typeface="Courier New"/>
              </a:rPr>
              <a:t> </a:t>
            </a:r>
            <a:r>
              <a:rPr lang="hu-HU" sz="1100" dirty="0">
                <a:solidFill>
                  <a:schemeClr val="accent2">
                    <a:lumMod val="75000"/>
                  </a:schemeClr>
                </a:solidFill>
                <a:latin typeface="Courier New"/>
                <a:cs typeface="Courier New"/>
              </a:rPr>
              <a:t>zttqrt</a:t>
            </a:r>
            <a:r>
              <a:rPr lang="hu-HU" sz="1100" dirty="0">
                <a:latin typeface="Courier New"/>
                <a:cs typeface="Courier New"/>
              </a:rPr>
              <a:t>(k,m)</a:t>
            </a:r>
          </a:p>
          <a:p>
            <a:pPr marL="0" indent="0">
              <a:buNone/>
            </a:pPr>
            <a:r>
              <a:rPr lang="de-DE" sz="1100" dirty="0">
                <a:latin typeface="Courier New"/>
                <a:cs typeface="Courier New"/>
              </a:rPr>
              <a:t>           -&gt; ( (do_lu != 1) &amp;&amp; (k != n) &amp;&amp; (type != 0) ) ? </a:t>
            </a:r>
            <a:r>
              <a:rPr lang="de-DE" sz="1100" dirty="0">
                <a:solidFill>
                  <a:srgbClr val="95B3D7"/>
                </a:solidFill>
                <a:latin typeface="Courier New"/>
                <a:cs typeface="Courier New"/>
              </a:rPr>
              <a:t>C</a:t>
            </a:r>
            <a:r>
              <a:rPr lang="de-DE" sz="1100" dirty="0">
                <a:latin typeface="Courier New"/>
                <a:cs typeface="Courier New"/>
              </a:rPr>
              <a:t>  </a:t>
            </a:r>
            <a:r>
              <a:rPr lang="de-DE" sz="11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zunmqr</a:t>
            </a:r>
            <a:r>
              <a:rPr lang="de-DE" sz="1100" dirty="0">
                <a:latin typeface="Courier New"/>
                <a:cs typeface="Courier New"/>
              </a:rPr>
              <a:t>(k,i,n)</a:t>
            </a:r>
          </a:p>
          <a:p>
            <a:pPr marL="0" indent="0">
              <a:buNone/>
            </a:pPr>
            <a:r>
              <a:rPr lang="hu-HU" sz="1100" dirty="0">
                <a:latin typeface="Courier New"/>
                <a:cs typeface="Courier New"/>
              </a:rPr>
              <a:t>           -&gt; ( (do_lu != 1) &amp;&amp; (k != n) &amp;&amp; (type == 0) ) ? </a:t>
            </a:r>
            <a:r>
              <a:rPr lang="hu-HU" sz="1100" dirty="0">
                <a:solidFill>
                  <a:srgbClr val="95B3D7"/>
                </a:solidFill>
                <a:latin typeface="Courier New"/>
                <a:cs typeface="Courier New"/>
              </a:rPr>
              <a:t>A2</a:t>
            </a:r>
            <a:r>
              <a:rPr lang="hu-HU" sz="1100" dirty="0">
                <a:latin typeface="Courier New"/>
                <a:cs typeface="Courier New"/>
              </a:rPr>
              <a:t> </a:t>
            </a:r>
            <a:r>
              <a:rPr lang="hu-HU" sz="1100" dirty="0">
                <a:solidFill>
                  <a:srgbClr val="E46C0A"/>
                </a:solidFill>
                <a:latin typeface="Courier New"/>
                <a:cs typeface="Courier New"/>
              </a:rPr>
              <a:t>zttmqr</a:t>
            </a:r>
            <a:r>
              <a:rPr lang="hu-HU" sz="1100" dirty="0">
                <a:latin typeface="Courier New"/>
                <a:cs typeface="Courier New"/>
              </a:rPr>
              <a:t>(k,m,n</a:t>
            </a:r>
            <a:r>
              <a:rPr lang="hu-HU" sz="1100" dirty="0" smtClean="0">
                <a:latin typeface="Courier New"/>
                <a:cs typeface="Courier New"/>
              </a:rPr>
              <a:t>)</a:t>
            </a:r>
            <a:endParaRPr lang="hu-HU" sz="11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772175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LU/QR Performance</a:t>
            </a:r>
            <a:endParaRPr lang="en-US" dirty="0"/>
          </a:p>
        </p:txBody>
      </p:sp>
      <p:pic>
        <p:nvPicPr>
          <p:cNvPr id="4" name="Content Placeholder 3" descr="matrice_random_np16_without_random-eps-converted-to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1" r="-8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45741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" y="1554044"/>
            <a:ext cx="4665834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Programming made easy(</a:t>
            </a:r>
            <a:r>
              <a:rPr lang="en-US" dirty="0" err="1" smtClean="0"/>
              <a:t>ier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Portability: inherently take advantage of all hardware capabilities</a:t>
            </a:r>
          </a:p>
          <a:p>
            <a:pPr lvl="1"/>
            <a:r>
              <a:rPr lang="en-US" dirty="0" smtClean="0"/>
              <a:t>Efficiency: deliver the best performance on several families of algorithms</a:t>
            </a:r>
          </a:p>
          <a:p>
            <a:r>
              <a:rPr lang="en-US" dirty="0" smtClean="0"/>
              <a:t>Build a scientific enabler allowing different communities to focus on</a:t>
            </a:r>
            <a:br>
              <a:rPr lang="en-US" dirty="0" smtClean="0"/>
            </a:br>
            <a:r>
              <a:rPr lang="en-US" dirty="0" smtClean="0"/>
              <a:t>different problems</a:t>
            </a:r>
          </a:p>
          <a:p>
            <a:pPr lvl="1"/>
            <a:r>
              <a:rPr lang="en-US" dirty="0" smtClean="0"/>
              <a:t>Application developers on their algorithms</a:t>
            </a:r>
          </a:p>
          <a:p>
            <a:pPr lvl="1"/>
            <a:r>
              <a:rPr lang="en-US" dirty="0" smtClean="0"/>
              <a:t>Language specialists on Domain Specific Languages</a:t>
            </a:r>
          </a:p>
          <a:p>
            <a:pPr lvl="1"/>
            <a:r>
              <a:rPr lang="en-US" dirty="0" smtClean="0"/>
              <a:t>System developers on system issues</a:t>
            </a:r>
          </a:p>
          <a:p>
            <a:pPr lvl="1"/>
            <a:r>
              <a:rPr lang="en-US" dirty="0" smtClean="0"/>
              <a:t>Compilers on whatever they can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672037" y="2136830"/>
            <a:ext cx="4383051" cy="3397360"/>
            <a:chOff x="2404678" y="1610028"/>
            <a:chExt cx="6114576" cy="2530252"/>
          </a:xfrm>
        </p:grpSpPr>
        <p:grpSp>
          <p:nvGrpSpPr>
            <p:cNvPr id="5" name="Group 4"/>
            <p:cNvGrpSpPr/>
            <p:nvPr/>
          </p:nvGrpSpPr>
          <p:grpSpPr>
            <a:xfrm>
              <a:off x="3106030" y="3591388"/>
              <a:ext cx="5298173" cy="352122"/>
              <a:chOff x="752557" y="3419378"/>
              <a:chExt cx="7400843" cy="514544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752557" y="3524250"/>
                <a:ext cx="914400" cy="304800"/>
              </a:xfrm>
              <a:prstGeom prst="roundRect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Cores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1848644" y="3419378"/>
                <a:ext cx="1351755" cy="514544"/>
              </a:xfrm>
              <a:prstGeom prst="roundRect">
                <a:avLst/>
              </a:prstGeom>
              <a:solidFill>
                <a:srgbClr val="CCFFC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Memory Hierarchies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3581400" y="3524250"/>
                <a:ext cx="1371600" cy="3048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Coherence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5108968" y="3438622"/>
                <a:ext cx="1371600" cy="476057"/>
              </a:xfrm>
              <a:prstGeom prst="roundRect">
                <a:avLst/>
              </a:prstGeom>
              <a:solidFill>
                <a:srgbClr val="CCFFC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Data Movement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6657556" y="3438622"/>
                <a:ext cx="1495844" cy="476057"/>
              </a:xfrm>
              <a:prstGeom prst="roundRect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Accelerators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4858410" y="2989822"/>
              <a:ext cx="967705" cy="3521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Data Movement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669623" y="2502983"/>
              <a:ext cx="57278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669623" y="3409950"/>
              <a:ext cx="57278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 rot="16200000">
              <a:off x="2125077" y="2783404"/>
              <a:ext cx="997248" cy="43640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rgbClr val="000000"/>
                  </a:solidFill>
                </a:rPr>
                <a:t>Parallel Runtime</a:t>
              </a:r>
              <a:endParaRPr lang="en-US" sz="700" dirty="0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2219616" y="3518813"/>
              <a:ext cx="806529" cy="43640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rgbClr val="000000"/>
                  </a:solidFill>
                </a:rPr>
                <a:t>Hardware</a:t>
              </a:r>
              <a:endParaRPr lang="en-US" sz="700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2125077" y="1890449"/>
              <a:ext cx="997248" cy="43640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solidFill>
                    <a:srgbClr val="000000"/>
                  </a:solidFill>
                </a:rPr>
                <a:t>Domain Specific Extensions</a:t>
              </a:r>
              <a:endParaRPr lang="en-US" sz="700" dirty="0">
                <a:solidFill>
                  <a:srgbClr val="000000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2996927" y="2555130"/>
              <a:ext cx="0" cy="834346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996927" y="1825077"/>
              <a:ext cx="0" cy="62575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2996928" y="3409950"/>
              <a:ext cx="0" cy="53356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/>
            <p:cNvGrpSpPr/>
            <p:nvPr/>
          </p:nvGrpSpPr>
          <p:grpSpPr>
            <a:xfrm>
              <a:off x="3459222" y="2690704"/>
              <a:ext cx="1185908" cy="560709"/>
              <a:chOff x="1712564" y="2388860"/>
              <a:chExt cx="1656555" cy="819344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712564" y="2388860"/>
                <a:ext cx="1351755" cy="51454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Scheduling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1864964" y="2541260"/>
                <a:ext cx="1351755" cy="51454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Scheduling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2017364" y="2693660"/>
                <a:ext cx="1351755" cy="51454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Scheduling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Rounded Rectangle 16"/>
            <p:cNvSpPr/>
            <p:nvPr/>
          </p:nvSpPr>
          <p:spPr>
            <a:xfrm>
              <a:off x="4816933" y="2563324"/>
              <a:ext cx="967705" cy="3521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Data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148830" y="2080631"/>
              <a:ext cx="1627484" cy="3521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Compact Representation - PTG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875309" y="2080631"/>
              <a:ext cx="1627484" cy="3521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Dynamic Discovered Representation - DTG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333346" y="2607276"/>
              <a:ext cx="1185908" cy="560709"/>
              <a:chOff x="6971801" y="2114549"/>
              <a:chExt cx="1656555" cy="819344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6971801" y="2114549"/>
                <a:ext cx="1351755" cy="514544"/>
              </a:xfrm>
              <a:prstGeom prst="roundRect">
                <a:avLst/>
              </a:prstGeom>
              <a:gradFill>
                <a:gsLst>
                  <a:gs pos="0">
                    <a:srgbClr val="008000"/>
                  </a:gs>
                  <a:gs pos="63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4400000" scaled="0"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err="1" smtClean="0">
                    <a:solidFill>
                      <a:schemeClr val="tx1"/>
                    </a:solidFill>
                  </a:rPr>
                  <a:t>SpecializedKernels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7124201" y="2266949"/>
                <a:ext cx="1351755" cy="514544"/>
              </a:xfrm>
              <a:prstGeom prst="roundRect">
                <a:avLst/>
              </a:prstGeom>
              <a:gradFill>
                <a:gsLst>
                  <a:gs pos="0">
                    <a:srgbClr val="008000"/>
                  </a:gs>
                  <a:gs pos="63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4400000" scaled="0"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err="1" smtClean="0">
                    <a:solidFill>
                      <a:schemeClr val="tx1"/>
                    </a:solidFill>
                  </a:rPr>
                  <a:t>SpecializedKernels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7276601" y="2419349"/>
                <a:ext cx="1351755" cy="514544"/>
              </a:xfrm>
              <a:prstGeom prst="roundRect">
                <a:avLst/>
              </a:prstGeom>
              <a:gradFill>
                <a:gsLst>
                  <a:gs pos="0">
                    <a:srgbClr val="008000"/>
                  </a:gs>
                  <a:gs pos="63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4400000" scaled="0"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Specialized Kernels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997213" y="2672327"/>
              <a:ext cx="1185908" cy="560709"/>
              <a:chOff x="5257900" y="2295622"/>
              <a:chExt cx="1656555" cy="819344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5257900" y="2295622"/>
                <a:ext cx="1351755" cy="51454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Tasks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5410300" y="2448022"/>
                <a:ext cx="1351755" cy="51454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Tasks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5562700" y="2600422"/>
                <a:ext cx="1351755" cy="51454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Tasks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" name="Rounded Rectangle 21"/>
            <p:cNvSpPr/>
            <p:nvPr/>
          </p:nvSpPr>
          <p:spPr>
            <a:xfrm>
              <a:off x="6601787" y="2080631"/>
              <a:ext cx="813743" cy="35212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Hardcore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3568323" y="1650822"/>
              <a:ext cx="4214855" cy="355736"/>
              <a:chOff x="1712564" y="716918"/>
              <a:chExt cx="5887591" cy="519824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1712564" y="722198"/>
                <a:ext cx="1351755" cy="514544"/>
              </a:xfrm>
              <a:prstGeom prst="roundRect">
                <a:avLst/>
              </a:prstGeom>
              <a:solidFill>
                <a:srgbClr val="FF66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Dense LA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3224509" y="716918"/>
                <a:ext cx="1351755" cy="514544"/>
              </a:xfrm>
              <a:prstGeom prst="roundRect">
                <a:avLst/>
              </a:prstGeom>
              <a:solidFill>
                <a:srgbClr val="FF66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…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4736454" y="722198"/>
                <a:ext cx="1351755" cy="514544"/>
              </a:xfrm>
              <a:prstGeom prst="roundRect">
                <a:avLst/>
              </a:prstGeom>
              <a:solidFill>
                <a:srgbClr val="FF66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Sparse LA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6248400" y="722198"/>
                <a:ext cx="1351755" cy="514544"/>
              </a:xfrm>
              <a:prstGeom prst="roundRect">
                <a:avLst/>
              </a:prstGeom>
              <a:solidFill>
                <a:srgbClr val="FF66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>
                    <a:solidFill>
                      <a:schemeClr val="tx1"/>
                    </a:solidFill>
                  </a:rPr>
                  <a:t>Chemistry</a:t>
                </a:r>
                <a:endParaRPr lang="en-US" sz="8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8451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Task-based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600201"/>
            <a:ext cx="4495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Focus on data dependencies, data flows, and tasks</a:t>
            </a:r>
          </a:p>
          <a:p>
            <a:r>
              <a:rPr lang="en-US" dirty="0" smtClean="0"/>
              <a:t>Don’t develop for an architecture but for a portability layer</a:t>
            </a:r>
          </a:p>
          <a:p>
            <a:r>
              <a:rPr lang="en-US" dirty="0" smtClean="0"/>
              <a:t>Let the runtime deal with the hardware characteristics</a:t>
            </a:r>
          </a:p>
          <a:p>
            <a:pPr lvl="1"/>
            <a:r>
              <a:rPr lang="en-US" dirty="0" smtClean="0"/>
              <a:t>But provide as much user control as possible</a:t>
            </a:r>
          </a:p>
          <a:p>
            <a:r>
              <a:rPr lang="en-US" dirty="0" err="1" smtClean="0"/>
              <a:t>StarSS</a:t>
            </a:r>
            <a:r>
              <a:rPr lang="en-US" dirty="0" smtClean="0"/>
              <a:t>, </a:t>
            </a:r>
            <a:r>
              <a:rPr lang="en-US" dirty="0" err="1" smtClean="0"/>
              <a:t>StarPU</a:t>
            </a:r>
            <a:r>
              <a:rPr lang="en-US" dirty="0" smtClean="0"/>
              <a:t>, Swift, </a:t>
            </a:r>
            <a:r>
              <a:rPr lang="en-US" dirty="0" err="1" smtClean="0"/>
              <a:t>Parallex</a:t>
            </a:r>
            <a:r>
              <a:rPr lang="en-US" dirty="0" smtClean="0"/>
              <a:t>, Quark, </a:t>
            </a:r>
            <a:r>
              <a:rPr lang="en-US" dirty="0" err="1" smtClean="0"/>
              <a:t>Kaapi</a:t>
            </a:r>
            <a:r>
              <a:rPr lang="en-US" dirty="0" smtClean="0"/>
              <a:t>, </a:t>
            </a:r>
            <a:r>
              <a:rPr lang="en-US" dirty="0" err="1" smtClean="0"/>
              <a:t>DuctTeip</a:t>
            </a:r>
            <a:r>
              <a:rPr lang="en-US" dirty="0" smtClean="0"/>
              <a:t>, </a:t>
            </a:r>
            <a:r>
              <a:rPr lang="en-US" dirty="0" smtClean="0"/>
              <a:t>..., and </a:t>
            </a:r>
            <a:r>
              <a:rPr lang="en-US" dirty="0" err="1" smtClean="0">
                <a:solidFill>
                  <a:srgbClr val="FF0000"/>
                </a:solidFill>
              </a:rPr>
              <a:t>PaRSEC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838200" y="1488494"/>
            <a:ext cx="2057400" cy="1371599"/>
            <a:chOff x="609600" y="1104900"/>
            <a:chExt cx="2057400" cy="1028699"/>
          </a:xfrm>
        </p:grpSpPr>
        <p:sp>
          <p:nvSpPr>
            <p:cNvPr id="36" name="Rectangle 35"/>
            <p:cNvSpPr/>
            <p:nvPr/>
          </p:nvSpPr>
          <p:spPr>
            <a:xfrm>
              <a:off x="609600" y="1104900"/>
              <a:ext cx="2057400" cy="10286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104900" y="1200150"/>
              <a:ext cx="1447800" cy="838199"/>
              <a:chOff x="1371600" y="1200151"/>
              <a:chExt cx="1447800" cy="838199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371600" y="1200151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1828800" y="1200151"/>
                <a:ext cx="152400" cy="152400"/>
              </a:xfrm>
              <a:prstGeom prst="ellipse">
                <a:avLst/>
              </a:prstGeom>
              <a:solidFill>
                <a:srgbClr val="FF66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635432" y="1581150"/>
                <a:ext cx="152400" cy="152400"/>
              </a:xfrm>
              <a:prstGeom prst="ellipse">
                <a:avLst/>
              </a:prstGeom>
              <a:solidFill>
                <a:srgbClr val="FF66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981200" y="1885950"/>
                <a:ext cx="152400" cy="152400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286000" y="1352551"/>
                <a:ext cx="152400" cy="152400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286000" y="1733550"/>
                <a:ext cx="152400" cy="152400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Arrow Connector 10"/>
              <p:cNvCxnSpPr>
                <a:stCxn id="4" idx="6"/>
                <a:endCxn id="5" idx="2"/>
              </p:cNvCxnSpPr>
              <p:nvPr/>
            </p:nvCxnSpPr>
            <p:spPr>
              <a:xfrm>
                <a:off x="1524000" y="1276351"/>
                <a:ext cx="3048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>
                <a:stCxn id="4" idx="5"/>
                <a:endCxn id="6" idx="1"/>
              </p:cNvCxnSpPr>
              <p:nvPr/>
            </p:nvCxnSpPr>
            <p:spPr>
              <a:xfrm>
                <a:off x="1501682" y="1330233"/>
                <a:ext cx="156068" cy="27323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5" idx="4"/>
                <a:endCxn id="9" idx="1"/>
              </p:cNvCxnSpPr>
              <p:nvPr/>
            </p:nvCxnSpPr>
            <p:spPr>
              <a:xfrm>
                <a:off x="1905000" y="1352551"/>
                <a:ext cx="403318" cy="40331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5" idx="5"/>
                <a:endCxn id="8" idx="2"/>
              </p:cNvCxnSpPr>
              <p:nvPr/>
            </p:nvCxnSpPr>
            <p:spPr>
              <a:xfrm>
                <a:off x="1958882" y="1330233"/>
                <a:ext cx="327118" cy="9851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stCxn id="6" idx="5"/>
                <a:endCxn id="7" idx="1"/>
              </p:cNvCxnSpPr>
              <p:nvPr/>
            </p:nvCxnSpPr>
            <p:spPr>
              <a:xfrm>
                <a:off x="1765514" y="1711232"/>
                <a:ext cx="238004" cy="1970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5" idx="4"/>
                <a:endCxn id="7" idx="0"/>
              </p:cNvCxnSpPr>
              <p:nvPr/>
            </p:nvCxnSpPr>
            <p:spPr>
              <a:xfrm>
                <a:off x="1905000" y="1352551"/>
                <a:ext cx="152400" cy="53339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27"/>
              <p:cNvSpPr/>
              <p:nvPr/>
            </p:nvSpPr>
            <p:spPr>
              <a:xfrm>
                <a:off x="2667000" y="1561906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Arrow Connector 28"/>
              <p:cNvCxnSpPr>
                <a:stCxn id="8" idx="5"/>
                <a:endCxn id="28" idx="3"/>
              </p:cNvCxnSpPr>
              <p:nvPr/>
            </p:nvCxnSpPr>
            <p:spPr>
              <a:xfrm>
                <a:off x="2416082" y="1482633"/>
                <a:ext cx="273236" cy="20935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9" idx="7"/>
                <a:endCxn id="28" idx="3"/>
              </p:cNvCxnSpPr>
              <p:nvPr/>
            </p:nvCxnSpPr>
            <p:spPr>
              <a:xfrm flipV="1">
                <a:off x="2416082" y="1691988"/>
                <a:ext cx="273236" cy="638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 rot="16200000">
              <a:off x="657561" y="1434583"/>
              <a:ext cx="4258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App</a:t>
              </a:r>
              <a:endParaRPr lang="en-US" dirty="0"/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4" t="26364" b="9139"/>
          <a:stretch/>
        </p:blipFill>
        <p:spPr>
          <a:xfrm>
            <a:off x="1149335" y="4648200"/>
            <a:ext cx="1587530" cy="1608256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152400" y="3022600"/>
            <a:ext cx="3200400" cy="1422400"/>
            <a:chOff x="152400" y="2266950"/>
            <a:chExt cx="3200400" cy="1066800"/>
          </a:xfrm>
        </p:grpSpPr>
        <p:sp>
          <p:nvSpPr>
            <p:cNvPr id="40" name="Rectangle 39"/>
            <p:cNvSpPr/>
            <p:nvPr/>
          </p:nvSpPr>
          <p:spPr>
            <a:xfrm>
              <a:off x="152400" y="2266950"/>
              <a:ext cx="3200400" cy="1066800"/>
            </a:xfrm>
            <a:prstGeom prst="rect">
              <a:avLst/>
            </a:prstGeom>
            <a:solidFill>
              <a:srgbClr val="FFCC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639477" y="2316419"/>
              <a:ext cx="2683447" cy="967863"/>
              <a:chOff x="658386" y="2289687"/>
              <a:chExt cx="2683447" cy="967863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671978" y="2289687"/>
                <a:ext cx="2656262" cy="457200"/>
                <a:chOff x="647419" y="2289687"/>
                <a:chExt cx="2656262" cy="457200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647419" y="2289687"/>
                  <a:ext cx="816163" cy="457200"/>
                </a:xfrm>
                <a:prstGeom prst="rect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bg1"/>
                      </a:solidFill>
                    </a:rPr>
                    <a:t>Data</a:t>
                  </a:r>
                </a:p>
                <a:p>
                  <a:pPr algn="ctr"/>
                  <a:r>
                    <a:rPr lang="en-US" sz="1400" dirty="0" err="1" smtClean="0">
                      <a:solidFill>
                        <a:schemeClr val="bg1"/>
                      </a:solidFill>
                    </a:rPr>
                    <a:t>Distrib</a:t>
                  </a:r>
                  <a:r>
                    <a:rPr lang="en-US" sz="1400" dirty="0" smtClean="0">
                      <a:solidFill>
                        <a:schemeClr val="bg1"/>
                      </a:solidFill>
                    </a:rPr>
                    <a:t>.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1567469" y="2289687"/>
                  <a:ext cx="816163" cy="457200"/>
                </a:xfrm>
                <a:prstGeom prst="rect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err="1" smtClean="0">
                      <a:solidFill>
                        <a:schemeClr val="bg1"/>
                      </a:solidFill>
                    </a:rPr>
                    <a:t>Sched</a:t>
                  </a:r>
                  <a:r>
                    <a:rPr lang="en-US" sz="1400" dirty="0" smtClean="0">
                      <a:solidFill>
                        <a:schemeClr val="bg1"/>
                      </a:solidFill>
                    </a:rPr>
                    <a:t>.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2487518" y="2289687"/>
                  <a:ext cx="816163" cy="457200"/>
                </a:xfrm>
                <a:prstGeom prst="rect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err="1" smtClean="0">
                      <a:solidFill>
                        <a:schemeClr val="bg1"/>
                      </a:solidFill>
                    </a:rPr>
                    <a:t>Comm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658386" y="2800350"/>
                <a:ext cx="2683447" cy="457200"/>
                <a:chOff x="669352" y="2876550"/>
                <a:chExt cx="2683447" cy="457200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669352" y="2876550"/>
                  <a:ext cx="957263" cy="457200"/>
                </a:xfrm>
                <a:prstGeom prst="rect">
                  <a:avLst/>
                </a:prstGeom>
                <a:solidFill>
                  <a:srgbClr val="3366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bg1"/>
                      </a:solidFill>
                    </a:rPr>
                    <a:t>Memory Manager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2079436" y="2876550"/>
                  <a:ext cx="1273363" cy="457200"/>
                </a:xfrm>
                <a:prstGeom prst="rect">
                  <a:avLst/>
                </a:prstGeom>
                <a:solidFill>
                  <a:srgbClr val="3366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bg1"/>
                      </a:solidFill>
                    </a:rPr>
                    <a:t>Heterogeneity Manager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1700625" y="2876550"/>
                  <a:ext cx="304800" cy="457200"/>
                </a:xfrm>
                <a:prstGeom prst="rect">
                  <a:avLst/>
                </a:prstGeom>
                <a:solidFill>
                  <a:srgbClr val="FF66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0" name="TextBox 59"/>
            <p:cNvSpPr txBox="1"/>
            <p:nvPr/>
          </p:nvSpPr>
          <p:spPr>
            <a:xfrm rot="16200000">
              <a:off x="-6602" y="2626028"/>
              <a:ext cx="7528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Runtime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36987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4297"/>
            <a:ext cx="7315200" cy="7159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PaRSEC</a:t>
            </a:r>
            <a:r>
              <a:rPr lang="en-US" dirty="0" smtClean="0"/>
              <a:t> framework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57357" y="5079743"/>
            <a:ext cx="7400843" cy="686059"/>
            <a:chOff x="752557" y="3419378"/>
            <a:chExt cx="7400843" cy="514544"/>
          </a:xfrm>
        </p:grpSpPr>
        <p:sp>
          <p:nvSpPr>
            <p:cNvPr id="6" name="Rounded Rectangle 5"/>
            <p:cNvSpPr/>
            <p:nvPr/>
          </p:nvSpPr>
          <p:spPr>
            <a:xfrm>
              <a:off x="752557" y="3524250"/>
              <a:ext cx="914400" cy="304800"/>
            </a:xfrm>
            <a:prstGeom prst="round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Cores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848644" y="3419378"/>
              <a:ext cx="1351755" cy="514544"/>
            </a:xfrm>
            <a:prstGeom prst="round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Memory Hierarchies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581400" y="3524250"/>
              <a:ext cx="13716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Coherence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108968" y="3438622"/>
              <a:ext cx="1371600" cy="476057"/>
            </a:xfrm>
            <a:prstGeom prst="round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Data Movement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657556" y="3438622"/>
              <a:ext cx="1495844" cy="476057"/>
            </a:xfrm>
            <a:prstGeom prst="round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Accelerators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505198" y="3849590"/>
            <a:ext cx="1351755" cy="6860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Movement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47754" y="2819399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7754" y="4648199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 rot="16200000">
            <a:off x="-587889" y="3486094"/>
            <a:ext cx="1942991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Parallel Runtime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16200000">
            <a:off x="-578443" y="5111696"/>
            <a:ext cx="1942991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Hardware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 rot="16200000">
            <a:off x="-587889" y="1746302"/>
            <a:ext cx="1942991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Domain Specific Extensions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904954" y="2920999"/>
            <a:ext cx="0" cy="16256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904954" y="1498599"/>
            <a:ext cx="0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904954" y="4726240"/>
            <a:ext cx="0" cy="16130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550719" y="3185145"/>
            <a:ext cx="1656555" cy="1092459"/>
            <a:chOff x="1712564" y="2388860"/>
            <a:chExt cx="1656555" cy="819344"/>
          </a:xfrm>
        </p:grpSpPr>
        <p:sp>
          <p:nvSpPr>
            <p:cNvPr id="12" name="Rounded Rectangle 11"/>
            <p:cNvSpPr/>
            <p:nvPr/>
          </p:nvSpPr>
          <p:spPr>
            <a:xfrm>
              <a:off x="1712564" y="2388860"/>
              <a:ext cx="1351755" cy="51454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Scheduling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864964" y="2541260"/>
              <a:ext cx="1351755" cy="51454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Scheduling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017364" y="2693660"/>
              <a:ext cx="1351755" cy="51454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Scheduling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3447261" y="2920999"/>
            <a:ext cx="1351755" cy="6860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17144" y="1996508"/>
            <a:ext cx="2273379" cy="6860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Compact Representation - PTG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528804" y="1996508"/>
            <a:ext cx="2918906" cy="6860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Dynamic / Prototyping Interface - DTD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62356" y="3022598"/>
            <a:ext cx="1656555" cy="1092459"/>
            <a:chOff x="6971801" y="2114549"/>
            <a:chExt cx="1656555" cy="819344"/>
          </a:xfrm>
        </p:grpSpPr>
        <p:sp>
          <p:nvSpPr>
            <p:cNvPr id="38" name="Rounded Rectangle 37"/>
            <p:cNvSpPr/>
            <p:nvPr/>
          </p:nvSpPr>
          <p:spPr>
            <a:xfrm>
              <a:off x="6971801" y="2114549"/>
              <a:ext cx="1351755" cy="514544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63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44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SpecializedKernels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7124201" y="2266949"/>
              <a:ext cx="1351755" cy="514544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63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44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SpecializedKernels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7276601" y="2419349"/>
              <a:ext cx="1351755" cy="514544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63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44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Specialized Kernels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095955" y="3149340"/>
            <a:ext cx="1656555" cy="1092459"/>
            <a:chOff x="5257900" y="2295622"/>
            <a:chExt cx="1656555" cy="819344"/>
          </a:xfrm>
        </p:grpSpPr>
        <p:sp>
          <p:nvSpPr>
            <p:cNvPr id="37" name="Rounded Rectangle 36"/>
            <p:cNvSpPr/>
            <p:nvPr/>
          </p:nvSpPr>
          <p:spPr>
            <a:xfrm>
              <a:off x="5257900" y="2295622"/>
              <a:ext cx="1351755" cy="51454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Tasks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410300" y="2448022"/>
              <a:ext cx="1351755" cy="51454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Tasks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5562700" y="2600422"/>
              <a:ext cx="1351755" cy="51454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Tasks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3" name="Rounded Rectangle 42"/>
          <p:cNvSpPr/>
          <p:nvPr/>
        </p:nvSpPr>
        <p:spPr>
          <a:xfrm>
            <a:off x="6620597" y="1964233"/>
            <a:ext cx="1650246" cy="6860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Power User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703119" y="1159090"/>
            <a:ext cx="5887591" cy="693099"/>
            <a:chOff x="1712564" y="716918"/>
            <a:chExt cx="5887591" cy="519824"/>
          </a:xfrm>
        </p:grpSpPr>
        <p:sp>
          <p:nvSpPr>
            <p:cNvPr id="16" name="Rounded Rectangle 15"/>
            <p:cNvSpPr/>
            <p:nvPr/>
          </p:nvSpPr>
          <p:spPr>
            <a:xfrm>
              <a:off x="1712564" y="722198"/>
              <a:ext cx="1351755" cy="514544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Dense LA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224509" y="716918"/>
              <a:ext cx="1351755" cy="514544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736454" y="722198"/>
              <a:ext cx="1351755" cy="514544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Sparse LA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248400" y="722198"/>
              <a:ext cx="1351755" cy="514544"/>
            </a:xfrm>
            <a:prstGeom prst="round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Chemistry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7780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PaRSEC</a:t>
            </a:r>
            <a:r>
              <a:rPr lang="en-US" dirty="0" smtClean="0"/>
              <a:t> </a:t>
            </a:r>
            <a:r>
              <a:rPr lang="en-US" dirty="0" err="1" smtClean="0"/>
              <a:t>toolchain</a:t>
            </a:r>
            <a:endParaRPr lang="en-US" dirty="0"/>
          </a:p>
        </p:txBody>
      </p:sp>
      <p:pic>
        <p:nvPicPr>
          <p:cNvPr id="5" name="Picture 4" descr="dague-toolchai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889000"/>
            <a:ext cx="5943600" cy="5283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16519" y="5786300"/>
            <a:ext cx="2063849" cy="38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PaRSEC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Toolchain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591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76200"/>
            <a:ext cx="9220200" cy="1117600"/>
          </a:xfrm>
        </p:spPr>
        <p:txBody>
          <a:bodyPr>
            <a:normAutofit/>
          </a:bodyPr>
          <a:lstStyle/>
          <a:p>
            <a:r>
              <a:rPr lang="en-US" dirty="0" smtClean="0"/>
              <a:t>Input Format – Quark/</a:t>
            </a:r>
            <a:r>
              <a:rPr lang="en-US" dirty="0" err="1" smtClean="0"/>
              <a:t>StarPU</a:t>
            </a:r>
            <a:r>
              <a:rPr lang="en-US" dirty="0" smtClean="0"/>
              <a:t>/MORSE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937" y="1915545"/>
            <a:ext cx="5721894" cy="4007419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1100" b="1" dirty="0" smtClean="0">
                <a:latin typeface="DejaVu Sans Mono"/>
                <a:cs typeface="DejaVu Sans Mono"/>
              </a:rPr>
              <a:t>for</a:t>
            </a:r>
            <a:r>
              <a:rPr lang="en-US" sz="1100" dirty="0" smtClean="0">
                <a:latin typeface="DejaVu Sans Mono"/>
                <a:cs typeface="DejaVu Sans Mono"/>
              </a:rPr>
              <a:t> </a:t>
            </a:r>
            <a:r>
              <a:rPr lang="en-US" sz="1100" dirty="0">
                <a:latin typeface="DejaVu Sans Mono"/>
                <a:cs typeface="DejaVu Sans Mono"/>
              </a:rPr>
              <a:t>(k = 0; k &lt; </a:t>
            </a:r>
            <a:r>
              <a:rPr lang="en-US" sz="1100" dirty="0" err="1">
                <a:latin typeface="DejaVu Sans Mono"/>
                <a:cs typeface="DejaVu Sans Mono"/>
              </a:rPr>
              <a:t>A.mt</a:t>
            </a:r>
            <a:r>
              <a:rPr lang="en-US" sz="1100" dirty="0">
                <a:latin typeface="DejaVu Sans Mono"/>
                <a:cs typeface="DejaVu Sans Mono"/>
              </a:rPr>
              <a:t>; k++) {</a:t>
            </a:r>
          </a:p>
          <a:p>
            <a:pPr marL="0" indent="0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1100" dirty="0" smtClean="0">
                <a:solidFill>
                  <a:srgbClr val="FF0000"/>
                </a:solidFill>
                <a:latin typeface="DejaVu Sans Mono"/>
                <a:cs typeface="DejaVu Sans Mono"/>
              </a:rPr>
              <a:t>  </a:t>
            </a:r>
            <a:r>
              <a:rPr lang="en-US" sz="1100" dirty="0" err="1" smtClean="0">
                <a:solidFill>
                  <a:srgbClr val="FF0000"/>
                </a:solidFill>
                <a:latin typeface="DejaVu Sans Mono"/>
                <a:cs typeface="DejaVu Sans Mono"/>
              </a:rPr>
              <a:t>Insert_Task</a:t>
            </a:r>
            <a:r>
              <a:rPr lang="en-US" sz="1100" dirty="0" smtClean="0">
                <a:latin typeface="DejaVu Sans Mono"/>
                <a:cs typeface="DejaVu Sans Mono"/>
              </a:rPr>
              <a:t>( </a:t>
            </a:r>
            <a:r>
              <a:rPr lang="en-US" sz="1100" dirty="0" err="1" smtClean="0">
                <a:solidFill>
                  <a:srgbClr val="FF6600"/>
                </a:solidFill>
                <a:latin typeface="DejaVu Sans Mono"/>
                <a:cs typeface="DejaVu Sans Mono"/>
              </a:rPr>
              <a:t>zgeqrt</a:t>
            </a:r>
            <a:r>
              <a:rPr lang="en-US" sz="1100" dirty="0" smtClean="0">
                <a:latin typeface="DejaVu Sans Mono"/>
                <a:cs typeface="DejaVu Sans Mono"/>
              </a:rPr>
              <a:t>,  </a:t>
            </a:r>
            <a:r>
              <a:rPr lang="en-US" sz="1100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A</a:t>
            </a:r>
            <a:r>
              <a:rPr lang="en-US" sz="1100" dirty="0">
                <a:solidFill>
                  <a:srgbClr val="0000FF"/>
                </a:solidFill>
                <a:latin typeface="DejaVu Sans Mono"/>
                <a:cs typeface="DejaVu Sans Mono"/>
              </a:rPr>
              <a:t>[k][k]</a:t>
            </a:r>
            <a:r>
              <a:rPr lang="en-US" sz="1100" dirty="0">
                <a:latin typeface="DejaVu Sans Mono"/>
                <a:cs typeface="DejaVu Sans Mono"/>
              </a:rPr>
              <a:t>, </a:t>
            </a:r>
            <a:r>
              <a:rPr lang="en-US" sz="1100" dirty="0">
                <a:solidFill>
                  <a:srgbClr val="008000"/>
                </a:solidFill>
                <a:latin typeface="DejaVu Sans Mono"/>
                <a:cs typeface="DejaVu Sans Mono"/>
              </a:rPr>
              <a:t>INOUT</a:t>
            </a:r>
            <a:r>
              <a:rPr lang="en-US" sz="1100" dirty="0">
                <a:latin typeface="DejaVu Sans Mono"/>
                <a:cs typeface="DejaVu Sans Mono"/>
              </a:rPr>
              <a:t>, </a:t>
            </a:r>
            <a:endParaRPr lang="en-US" sz="1100" dirty="0" smtClean="0">
              <a:latin typeface="DejaVu Sans Mono"/>
              <a:cs typeface="DejaVu Sans Mono"/>
            </a:endParaRPr>
          </a:p>
          <a:p>
            <a:pPr marL="0" indent="0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1100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                        T</a:t>
            </a:r>
            <a:r>
              <a:rPr lang="en-US" sz="1100" dirty="0">
                <a:solidFill>
                  <a:srgbClr val="0000FF"/>
                </a:solidFill>
                <a:latin typeface="DejaVu Sans Mono"/>
                <a:cs typeface="DejaVu Sans Mono"/>
              </a:rPr>
              <a:t>[k][k]</a:t>
            </a:r>
            <a:r>
              <a:rPr lang="en-US" sz="1100" dirty="0">
                <a:latin typeface="DejaVu Sans Mono"/>
                <a:cs typeface="DejaVu Sans Mono"/>
              </a:rPr>
              <a:t>, </a:t>
            </a:r>
            <a:r>
              <a:rPr lang="en-US" sz="1100" dirty="0">
                <a:solidFill>
                  <a:srgbClr val="008000"/>
                </a:solidFill>
                <a:latin typeface="DejaVu Sans Mono"/>
                <a:cs typeface="DejaVu Sans Mono"/>
              </a:rPr>
              <a:t>OUTPUT</a:t>
            </a:r>
            <a:r>
              <a:rPr lang="en-US" sz="1100" dirty="0">
                <a:latin typeface="DejaVu Sans Mono"/>
                <a:cs typeface="DejaVu Sans Mono"/>
              </a:rPr>
              <a:t>);</a:t>
            </a:r>
          </a:p>
          <a:p>
            <a:pPr marL="0" indent="0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1100" b="1" dirty="0" smtClean="0">
                <a:latin typeface="DejaVu Sans Mono"/>
                <a:cs typeface="DejaVu Sans Mono"/>
              </a:rPr>
              <a:t>  for</a:t>
            </a:r>
            <a:r>
              <a:rPr lang="en-US" sz="1100" dirty="0" smtClean="0">
                <a:latin typeface="DejaVu Sans Mono"/>
                <a:cs typeface="DejaVu Sans Mono"/>
              </a:rPr>
              <a:t> </a:t>
            </a:r>
            <a:r>
              <a:rPr lang="en-US" sz="1100" dirty="0">
                <a:latin typeface="DejaVu Sans Mono"/>
                <a:cs typeface="DejaVu Sans Mono"/>
              </a:rPr>
              <a:t>(m = k+1; m &lt; </a:t>
            </a:r>
            <a:r>
              <a:rPr lang="en-US" sz="1100" dirty="0" err="1">
                <a:latin typeface="DejaVu Sans Mono"/>
                <a:cs typeface="DejaVu Sans Mono"/>
              </a:rPr>
              <a:t>A.mt</a:t>
            </a:r>
            <a:r>
              <a:rPr lang="en-US" sz="1100" dirty="0">
                <a:latin typeface="DejaVu Sans Mono"/>
                <a:cs typeface="DejaVu Sans Mono"/>
              </a:rPr>
              <a:t>; m++) {</a:t>
            </a:r>
          </a:p>
          <a:p>
            <a:pPr marL="0" indent="0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1100" dirty="0">
                <a:solidFill>
                  <a:srgbClr val="FF0000"/>
                </a:solidFill>
                <a:latin typeface="DejaVu Sans Mono"/>
                <a:cs typeface="DejaVu Sans Mono"/>
              </a:rPr>
              <a:t> </a:t>
            </a:r>
            <a:r>
              <a:rPr lang="en-US" sz="1100" dirty="0" smtClean="0">
                <a:solidFill>
                  <a:srgbClr val="FF0000"/>
                </a:solidFill>
                <a:latin typeface="DejaVu Sans Mono"/>
                <a:cs typeface="DejaVu Sans Mono"/>
              </a:rPr>
              <a:t>   </a:t>
            </a:r>
            <a:r>
              <a:rPr lang="en-US" sz="1100" dirty="0" err="1" smtClean="0">
                <a:solidFill>
                  <a:srgbClr val="FF0000"/>
                </a:solidFill>
                <a:latin typeface="DejaVu Sans Mono"/>
                <a:cs typeface="DejaVu Sans Mono"/>
              </a:rPr>
              <a:t>Insert_Task</a:t>
            </a:r>
            <a:r>
              <a:rPr lang="en-US" sz="1100" dirty="0" smtClean="0">
                <a:latin typeface="DejaVu Sans Mono"/>
                <a:cs typeface="DejaVu Sans Mono"/>
              </a:rPr>
              <a:t>( </a:t>
            </a:r>
            <a:r>
              <a:rPr lang="en-US" sz="1100" dirty="0" err="1" smtClean="0">
                <a:solidFill>
                  <a:srgbClr val="FF6600"/>
                </a:solidFill>
                <a:latin typeface="DejaVu Sans Mono"/>
                <a:cs typeface="DejaVu Sans Mono"/>
              </a:rPr>
              <a:t>ztsqrt</a:t>
            </a:r>
            <a:r>
              <a:rPr lang="en-US" sz="1100" dirty="0" smtClean="0">
                <a:latin typeface="DejaVu Sans Mono"/>
                <a:cs typeface="DejaVu Sans Mono"/>
              </a:rPr>
              <a:t>,  </a:t>
            </a:r>
            <a:r>
              <a:rPr lang="en-US" sz="1100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A</a:t>
            </a:r>
            <a:r>
              <a:rPr lang="en-US" sz="1100" dirty="0">
                <a:solidFill>
                  <a:srgbClr val="0000FF"/>
                </a:solidFill>
                <a:latin typeface="DejaVu Sans Mono"/>
                <a:cs typeface="DejaVu Sans Mono"/>
              </a:rPr>
              <a:t>[k][k]</a:t>
            </a:r>
            <a:r>
              <a:rPr lang="en-US" sz="1100" dirty="0">
                <a:latin typeface="DejaVu Sans Mono"/>
                <a:cs typeface="DejaVu Sans Mono"/>
              </a:rPr>
              <a:t>, </a:t>
            </a:r>
            <a:r>
              <a:rPr lang="en-US" sz="1100" dirty="0" smtClean="0">
                <a:solidFill>
                  <a:srgbClr val="008000"/>
                </a:solidFill>
                <a:latin typeface="DejaVu Sans Mono"/>
                <a:cs typeface="DejaVu Sans Mono"/>
              </a:rPr>
              <a:t>INOUT </a:t>
            </a:r>
            <a:r>
              <a:rPr lang="en-US" sz="1100" dirty="0" smtClean="0">
                <a:latin typeface="DejaVu Sans Mono"/>
                <a:cs typeface="DejaVu Sans Mono"/>
              </a:rPr>
              <a:t>| </a:t>
            </a:r>
            <a:r>
              <a:rPr lang="en-US" sz="1100" dirty="0" smtClean="0">
                <a:solidFill>
                  <a:srgbClr val="3366FF"/>
                </a:solidFill>
                <a:latin typeface="DejaVu Sans Mono"/>
                <a:cs typeface="DejaVu Sans Mono"/>
              </a:rPr>
              <a:t>REGION_D</a:t>
            </a:r>
            <a:r>
              <a:rPr lang="en-US" sz="1100" dirty="0">
                <a:latin typeface="DejaVu Sans Mono"/>
                <a:cs typeface="DejaVu Sans Mono"/>
              </a:rPr>
              <a:t>|</a:t>
            </a:r>
            <a:r>
              <a:rPr lang="en-US" sz="1100" dirty="0" smtClean="0">
                <a:solidFill>
                  <a:srgbClr val="3366FF"/>
                </a:solidFill>
                <a:latin typeface="DejaVu Sans Mono"/>
                <a:cs typeface="DejaVu Sans Mono"/>
              </a:rPr>
              <a:t>REGION_U</a:t>
            </a:r>
            <a:r>
              <a:rPr lang="en-US" sz="1100" dirty="0" smtClean="0">
                <a:latin typeface="DejaVu Sans Mono"/>
                <a:cs typeface="DejaVu Sans Mono"/>
              </a:rPr>
              <a:t>,</a:t>
            </a:r>
            <a:endParaRPr lang="en-US" sz="1100" dirty="0">
              <a:latin typeface="DejaVu Sans Mono"/>
              <a:cs typeface="DejaVu Sans Mono"/>
            </a:endParaRPr>
          </a:p>
          <a:p>
            <a:pPr marL="0" indent="0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1100" dirty="0">
                <a:latin typeface="DejaVu Sans Mono"/>
                <a:cs typeface="DejaVu Sans Mono"/>
              </a:rPr>
              <a:t>              </a:t>
            </a:r>
            <a:r>
              <a:rPr lang="en-US" sz="1100" dirty="0" smtClean="0">
                <a:latin typeface="DejaVu Sans Mono"/>
                <a:cs typeface="DejaVu Sans Mono"/>
              </a:rPr>
              <a:t>            </a:t>
            </a:r>
            <a:r>
              <a:rPr lang="en-US" sz="1100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A[m][k]</a:t>
            </a:r>
            <a:r>
              <a:rPr lang="en-US" sz="1100" dirty="0">
                <a:latin typeface="DejaVu Sans Mono"/>
                <a:cs typeface="DejaVu Sans Mono"/>
              </a:rPr>
              <a:t>, </a:t>
            </a:r>
            <a:r>
              <a:rPr lang="en-US" sz="1100" dirty="0" smtClean="0">
                <a:solidFill>
                  <a:srgbClr val="008000"/>
                </a:solidFill>
                <a:latin typeface="DejaVu Sans Mono"/>
                <a:cs typeface="DejaVu Sans Mono"/>
              </a:rPr>
              <a:t>INOUT </a:t>
            </a:r>
            <a:r>
              <a:rPr lang="en-US" sz="1100" dirty="0" smtClean="0">
                <a:latin typeface="DejaVu Sans Mono"/>
                <a:cs typeface="DejaVu Sans Mono"/>
              </a:rPr>
              <a:t>| </a:t>
            </a:r>
            <a:r>
              <a:rPr lang="en-US" sz="1100" dirty="0" smtClean="0">
                <a:solidFill>
                  <a:srgbClr val="660066"/>
                </a:solidFill>
                <a:latin typeface="DejaVu Sans Mono"/>
                <a:cs typeface="DejaVu Sans Mono"/>
              </a:rPr>
              <a:t>LOCALITY</a:t>
            </a:r>
            <a:r>
              <a:rPr lang="en-US" sz="1100" dirty="0" smtClean="0">
                <a:latin typeface="DejaVu Sans Mono"/>
                <a:cs typeface="DejaVu Sans Mono"/>
              </a:rPr>
              <a:t>,</a:t>
            </a:r>
          </a:p>
          <a:p>
            <a:pPr marL="0" indent="0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1100" dirty="0">
                <a:latin typeface="DejaVu Sans Mono"/>
                <a:cs typeface="DejaVu Sans Mono"/>
              </a:rPr>
              <a:t> </a:t>
            </a:r>
            <a:r>
              <a:rPr lang="en-US" sz="1100" dirty="0" smtClean="0">
                <a:latin typeface="DejaVu Sans Mono"/>
                <a:cs typeface="DejaVu Sans Mono"/>
              </a:rPr>
              <a:t>                         </a:t>
            </a:r>
            <a:r>
              <a:rPr lang="en-US" sz="1100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T[m][k]</a:t>
            </a:r>
            <a:r>
              <a:rPr lang="en-US" sz="1100" dirty="0">
                <a:latin typeface="DejaVu Sans Mono"/>
                <a:cs typeface="DejaVu Sans Mono"/>
              </a:rPr>
              <a:t>, </a:t>
            </a:r>
            <a:r>
              <a:rPr lang="en-US" sz="1100" dirty="0">
                <a:solidFill>
                  <a:srgbClr val="008000"/>
                </a:solidFill>
                <a:latin typeface="DejaVu Sans Mono"/>
                <a:cs typeface="DejaVu Sans Mono"/>
              </a:rPr>
              <a:t>OUTPUT</a:t>
            </a:r>
            <a:r>
              <a:rPr lang="en-US" sz="1100" dirty="0">
                <a:latin typeface="DejaVu Sans Mono"/>
                <a:cs typeface="DejaVu Sans Mono"/>
              </a:rPr>
              <a:t>);</a:t>
            </a:r>
          </a:p>
          <a:p>
            <a:pPr marL="0" indent="0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1100" dirty="0" smtClean="0">
                <a:latin typeface="DejaVu Sans Mono"/>
                <a:cs typeface="DejaVu Sans Mono"/>
              </a:rPr>
              <a:t>  }</a:t>
            </a:r>
            <a:endParaRPr lang="en-US" sz="1100" dirty="0">
              <a:latin typeface="DejaVu Sans Mono"/>
              <a:cs typeface="DejaVu Sans Mono"/>
            </a:endParaRPr>
          </a:p>
          <a:p>
            <a:pPr marL="0" indent="0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1100" dirty="0">
                <a:latin typeface="DejaVu Sans Mono"/>
                <a:cs typeface="DejaVu Sans Mono"/>
              </a:rPr>
              <a:t>  </a:t>
            </a:r>
            <a:r>
              <a:rPr lang="en-US" sz="1100" dirty="0" smtClean="0">
                <a:latin typeface="DejaVu Sans Mono"/>
                <a:cs typeface="DejaVu Sans Mono"/>
              </a:rPr>
              <a:t>f</a:t>
            </a:r>
            <a:r>
              <a:rPr lang="en-US" sz="1100" b="1" dirty="0" smtClean="0">
                <a:latin typeface="DejaVu Sans Mono"/>
                <a:cs typeface="DejaVu Sans Mono"/>
              </a:rPr>
              <a:t>or</a:t>
            </a:r>
            <a:r>
              <a:rPr lang="en-US" sz="1100" dirty="0" smtClean="0">
                <a:latin typeface="DejaVu Sans Mono"/>
                <a:cs typeface="DejaVu Sans Mono"/>
              </a:rPr>
              <a:t> </a:t>
            </a:r>
            <a:r>
              <a:rPr lang="en-US" sz="1100" dirty="0">
                <a:latin typeface="DejaVu Sans Mono"/>
                <a:cs typeface="DejaVu Sans Mono"/>
              </a:rPr>
              <a:t>(n = k+1; n &lt; </a:t>
            </a:r>
            <a:r>
              <a:rPr lang="en-US" sz="1100" dirty="0" err="1">
                <a:latin typeface="DejaVu Sans Mono"/>
                <a:cs typeface="DejaVu Sans Mono"/>
              </a:rPr>
              <a:t>A.nt</a:t>
            </a:r>
            <a:r>
              <a:rPr lang="en-US" sz="1100" dirty="0">
                <a:latin typeface="DejaVu Sans Mono"/>
                <a:cs typeface="DejaVu Sans Mono"/>
              </a:rPr>
              <a:t>; n++) {</a:t>
            </a:r>
          </a:p>
          <a:p>
            <a:pPr marL="0" indent="0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1100" dirty="0">
                <a:latin typeface="DejaVu Sans Mono"/>
                <a:cs typeface="DejaVu Sans Mono"/>
              </a:rPr>
              <a:t> </a:t>
            </a:r>
            <a:r>
              <a:rPr lang="en-US" sz="1100" dirty="0" smtClean="0">
                <a:latin typeface="DejaVu Sans Mono"/>
                <a:cs typeface="DejaVu Sans Mono"/>
              </a:rPr>
              <a:t>   </a:t>
            </a:r>
            <a:r>
              <a:rPr lang="en-US" sz="1100" dirty="0" err="1" smtClean="0">
                <a:solidFill>
                  <a:srgbClr val="FF0000"/>
                </a:solidFill>
                <a:latin typeface="DejaVu Sans Mono"/>
                <a:cs typeface="DejaVu Sans Mono"/>
              </a:rPr>
              <a:t>Insert_Task</a:t>
            </a:r>
            <a:r>
              <a:rPr lang="en-US" sz="1100" dirty="0" smtClean="0">
                <a:latin typeface="DejaVu Sans Mono"/>
                <a:cs typeface="DejaVu Sans Mono"/>
              </a:rPr>
              <a:t>(</a:t>
            </a:r>
            <a:r>
              <a:rPr lang="en-US" sz="1100" dirty="0">
                <a:solidFill>
                  <a:srgbClr val="FF6600"/>
                </a:solidFill>
                <a:latin typeface="DejaVu Sans Mono"/>
                <a:cs typeface="DejaVu Sans Mono"/>
              </a:rPr>
              <a:t> </a:t>
            </a:r>
            <a:r>
              <a:rPr lang="en-US" sz="1100" dirty="0" err="1" smtClean="0">
                <a:solidFill>
                  <a:srgbClr val="FF6600"/>
                </a:solidFill>
                <a:latin typeface="DejaVu Sans Mono"/>
                <a:cs typeface="DejaVu Sans Mono"/>
              </a:rPr>
              <a:t>zunmqr</a:t>
            </a:r>
            <a:r>
              <a:rPr lang="en-US" sz="1100" dirty="0" smtClean="0">
                <a:latin typeface="DejaVu Sans Mono"/>
                <a:cs typeface="DejaVu Sans Mono"/>
              </a:rPr>
              <a:t>,  </a:t>
            </a:r>
            <a:r>
              <a:rPr lang="en-US" sz="1100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A</a:t>
            </a:r>
            <a:r>
              <a:rPr lang="en-US" sz="1100" dirty="0">
                <a:solidFill>
                  <a:srgbClr val="0000FF"/>
                </a:solidFill>
                <a:latin typeface="DejaVu Sans Mono"/>
                <a:cs typeface="DejaVu Sans Mono"/>
              </a:rPr>
              <a:t>[k][k]</a:t>
            </a:r>
            <a:r>
              <a:rPr lang="en-US" sz="1100" dirty="0">
                <a:latin typeface="DejaVu Sans Mono"/>
                <a:cs typeface="DejaVu Sans Mono"/>
              </a:rPr>
              <a:t>, </a:t>
            </a:r>
            <a:r>
              <a:rPr lang="en-US" sz="1100" dirty="0">
                <a:solidFill>
                  <a:srgbClr val="008000"/>
                </a:solidFill>
                <a:latin typeface="DejaVu Sans Mono"/>
                <a:cs typeface="DejaVu Sans Mono"/>
              </a:rPr>
              <a:t>INPUT</a:t>
            </a:r>
            <a:r>
              <a:rPr lang="en-US" sz="1100" dirty="0">
                <a:latin typeface="DejaVu Sans Mono"/>
                <a:cs typeface="DejaVu Sans Mono"/>
              </a:rPr>
              <a:t> | </a:t>
            </a:r>
            <a:r>
              <a:rPr lang="en-US" sz="1100" dirty="0" smtClean="0">
                <a:solidFill>
                  <a:srgbClr val="3366FF"/>
                </a:solidFill>
                <a:latin typeface="DejaVu Sans Mono"/>
                <a:cs typeface="DejaVu Sans Mono"/>
              </a:rPr>
              <a:t>REGION_L</a:t>
            </a:r>
            <a:r>
              <a:rPr lang="en-US" sz="1100" dirty="0" smtClean="0">
                <a:latin typeface="DejaVu Sans Mono"/>
                <a:cs typeface="DejaVu Sans Mono"/>
              </a:rPr>
              <a:t>,</a:t>
            </a:r>
            <a:endParaRPr lang="en-US" sz="1100" dirty="0">
              <a:latin typeface="DejaVu Sans Mono"/>
              <a:cs typeface="DejaVu Sans Mono"/>
            </a:endParaRPr>
          </a:p>
          <a:p>
            <a:pPr marL="0" indent="0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1100" dirty="0">
                <a:latin typeface="DejaVu Sans Mono"/>
                <a:cs typeface="DejaVu Sans Mono"/>
              </a:rPr>
              <a:t> </a:t>
            </a:r>
            <a:r>
              <a:rPr lang="en-US" sz="1100" dirty="0" smtClean="0">
                <a:latin typeface="DejaVu Sans Mono"/>
                <a:cs typeface="DejaVu Sans Mono"/>
              </a:rPr>
              <a:t>                         </a:t>
            </a:r>
            <a:r>
              <a:rPr lang="en-US" sz="1100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T</a:t>
            </a:r>
            <a:r>
              <a:rPr lang="en-US" sz="1100" dirty="0">
                <a:solidFill>
                  <a:srgbClr val="0000FF"/>
                </a:solidFill>
                <a:latin typeface="DejaVu Sans Mono"/>
                <a:cs typeface="DejaVu Sans Mono"/>
              </a:rPr>
              <a:t>[k][k]</a:t>
            </a:r>
            <a:r>
              <a:rPr lang="en-US" sz="1100" dirty="0">
                <a:latin typeface="DejaVu Sans Mono"/>
                <a:cs typeface="DejaVu Sans Mono"/>
              </a:rPr>
              <a:t>, </a:t>
            </a:r>
            <a:r>
              <a:rPr lang="en-US" sz="1100" dirty="0">
                <a:solidFill>
                  <a:srgbClr val="008000"/>
                </a:solidFill>
                <a:latin typeface="DejaVu Sans Mono"/>
                <a:cs typeface="DejaVu Sans Mono"/>
              </a:rPr>
              <a:t>INPUT</a:t>
            </a:r>
            <a:r>
              <a:rPr lang="en-US" sz="1100" dirty="0" smtClean="0">
                <a:latin typeface="DejaVu Sans Mono"/>
                <a:cs typeface="DejaVu Sans Mono"/>
              </a:rPr>
              <a:t>,</a:t>
            </a:r>
          </a:p>
          <a:p>
            <a:pPr marL="0" indent="0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1100" dirty="0">
                <a:latin typeface="DejaVu Sans Mono"/>
                <a:cs typeface="DejaVu Sans Mono"/>
              </a:rPr>
              <a:t> </a:t>
            </a:r>
            <a:r>
              <a:rPr lang="en-US" sz="1100" dirty="0" smtClean="0">
                <a:latin typeface="DejaVu Sans Mono"/>
                <a:cs typeface="DejaVu Sans Mono"/>
              </a:rPr>
              <a:t>                         </a:t>
            </a:r>
            <a:r>
              <a:rPr lang="en-US" sz="1100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A[k][m]</a:t>
            </a:r>
            <a:r>
              <a:rPr lang="en-US" sz="1100" dirty="0">
                <a:latin typeface="DejaVu Sans Mono"/>
                <a:cs typeface="DejaVu Sans Mono"/>
              </a:rPr>
              <a:t>, </a:t>
            </a:r>
            <a:r>
              <a:rPr lang="en-US" sz="1100" dirty="0">
                <a:solidFill>
                  <a:srgbClr val="008000"/>
                </a:solidFill>
                <a:latin typeface="DejaVu Sans Mono"/>
                <a:cs typeface="DejaVu Sans Mono"/>
              </a:rPr>
              <a:t>INOUT</a:t>
            </a:r>
            <a:r>
              <a:rPr lang="en-US" sz="1100" dirty="0">
                <a:latin typeface="DejaVu Sans Mono"/>
                <a:cs typeface="DejaVu Sans Mono"/>
              </a:rPr>
              <a:t>); </a:t>
            </a:r>
            <a:endParaRPr lang="en-US" sz="1100" dirty="0" smtClean="0">
              <a:latin typeface="DejaVu Sans Mono"/>
              <a:cs typeface="DejaVu Sans Mono"/>
            </a:endParaRPr>
          </a:p>
          <a:p>
            <a:pPr marL="0" indent="0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1100" b="1" dirty="0" smtClean="0">
                <a:latin typeface="DejaVu Sans Mono"/>
                <a:cs typeface="DejaVu Sans Mono"/>
              </a:rPr>
              <a:t>    for</a:t>
            </a:r>
            <a:r>
              <a:rPr lang="en-US" sz="1100" dirty="0" smtClean="0">
                <a:latin typeface="DejaVu Sans Mono"/>
                <a:cs typeface="DejaVu Sans Mono"/>
              </a:rPr>
              <a:t> </a:t>
            </a:r>
            <a:r>
              <a:rPr lang="en-US" sz="1100" dirty="0">
                <a:latin typeface="DejaVu Sans Mono"/>
                <a:cs typeface="DejaVu Sans Mono"/>
              </a:rPr>
              <a:t>(m = k+1; m &lt; </a:t>
            </a:r>
            <a:r>
              <a:rPr lang="en-US" sz="1100" dirty="0" err="1">
                <a:latin typeface="DejaVu Sans Mono"/>
                <a:cs typeface="DejaVu Sans Mono"/>
              </a:rPr>
              <a:t>A.mt</a:t>
            </a:r>
            <a:r>
              <a:rPr lang="en-US" sz="1100" dirty="0">
                <a:latin typeface="DejaVu Sans Mono"/>
                <a:cs typeface="DejaVu Sans Mono"/>
              </a:rPr>
              <a:t>; m++</a:t>
            </a:r>
            <a:r>
              <a:rPr lang="en-US" sz="1100" dirty="0" smtClean="0">
                <a:latin typeface="DejaVu Sans Mono"/>
                <a:cs typeface="DejaVu Sans Mono"/>
              </a:rPr>
              <a:t>)</a:t>
            </a:r>
            <a:endParaRPr lang="en-US" sz="1100" dirty="0">
              <a:latin typeface="DejaVu Sans Mono"/>
              <a:cs typeface="DejaVu Sans Mono"/>
            </a:endParaRPr>
          </a:p>
          <a:p>
            <a:pPr marL="0" indent="0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1100" dirty="0">
                <a:latin typeface="DejaVu Sans Mono"/>
                <a:cs typeface="DejaVu Sans Mono"/>
              </a:rPr>
              <a:t>  </a:t>
            </a:r>
            <a:r>
              <a:rPr lang="en-US" sz="1100" dirty="0" smtClean="0">
                <a:latin typeface="DejaVu Sans Mono"/>
                <a:cs typeface="DejaVu Sans Mono"/>
              </a:rPr>
              <a:t>    </a:t>
            </a:r>
            <a:r>
              <a:rPr lang="en-US" sz="1100" dirty="0" err="1" smtClean="0">
                <a:solidFill>
                  <a:srgbClr val="FF0000"/>
                </a:solidFill>
                <a:latin typeface="DejaVu Sans Mono"/>
                <a:cs typeface="DejaVu Sans Mono"/>
              </a:rPr>
              <a:t>Insert_Task</a:t>
            </a:r>
            <a:r>
              <a:rPr lang="en-US" sz="1100" dirty="0">
                <a:latin typeface="DejaVu Sans Mono"/>
                <a:cs typeface="DejaVu Sans Mono"/>
              </a:rPr>
              <a:t>( </a:t>
            </a:r>
            <a:r>
              <a:rPr lang="en-US" sz="1100" dirty="0" err="1" smtClean="0">
                <a:solidFill>
                  <a:srgbClr val="FF6600"/>
                </a:solidFill>
                <a:latin typeface="DejaVu Sans Mono"/>
                <a:cs typeface="DejaVu Sans Mono"/>
              </a:rPr>
              <a:t>ztsmqr</a:t>
            </a:r>
            <a:r>
              <a:rPr lang="en-US" sz="1100" dirty="0" smtClean="0">
                <a:latin typeface="DejaVu Sans Mono"/>
                <a:cs typeface="DejaVu Sans Mono"/>
              </a:rPr>
              <a:t>, </a:t>
            </a:r>
            <a:r>
              <a:rPr lang="en-US" sz="1100" dirty="0">
                <a:solidFill>
                  <a:srgbClr val="0000FF"/>
                </a:solidFill>
                <a:latin typeface="DejaVu Sans Mono"/>
                <a:cs typeface="DejaVu Sans Mono"/>
              </a:rPr>
              <a:t>A</a:t>
            </a:r>
            <a:r>
              <a:rPr lang="en-US" sz="1100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[k][n]</a:t>
            </a:r>
            <a:r>
              <a:rPr lang="en-US" sz="1100" dirty="0">
                <a:latin typeface="DejaVu Sans Mono"/>
                <a:cs typeface="DejaVu Sans Mono"/>
              </a:rPr>
              <a:t>, </a:t>
            </a:r>
            <a:r>
              <a:rPr lang="en-US" sz="1100" dirty="0">
                <a:solidFill>
                  <a:srgbClr val="008000"/>
                </a:solidFill>
                <a:latin typeface="DejaVu Sans Mono"/>
                <a:cs typeface="DejaVu Sans Mono"/>
              </a:rPr>
              <a:t>INOUT</a:t>
            </a:r>
            <a:r>
              <a:rPr lang="en-US" sz="1100" dirty="0">
                <a:latin typeface="DejaVu Sans Mono"/>
                <a:cs typeface="DejaVu Sans Mono"/>
              </a:rPr>
              <a:t>,</a:t>
            </a:r>
          </a:p>
          <a:p>
            <a:pPr marL="0" indent="0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1100" dirty="0">
                <a:latin typeface="DejaVu Sans Mono"/>
                <a:cs typeface="DejaVu Sans Mono"/>
              </a:rPr>
              <a:t>  </a:t>
            </a:r>
            <a:r>
              <a:rPr lang="en-US" sz="1100" dirty="0" smtClean="0">
                <a:latin typeface="DejaVu Sans Mono"/>
                <a:cs typeface="DejaVu Sans Mono"/>
              </a:rPr>
              <a:t>                         </a:t>
            </a:r>
            <a:r>
              <a:rPr lang="en-US" sz="1100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A</a:t>
            </a:r>
            <a:r>
              <a:rPr lang="en-US" sz="1100" dirty="0">
                <a:solidFill>
                  <a:srgbClr val="0000FF"/>
                </a:solidFill>
                <a:latin typeface="DejaVu Sans Mono"/>
                <a:cs typeface="DejaVu Sans Mono"/>
              </a:rPr>
              <a:t>[m][n]</a:t>
            </a:r>
            <a:r>
              <a:rPr lang="en-US" sz="1100" dirty="0">
                <a:latin typeface="DejaVu Sans Mono"/>
                <a:cs typeface="DejaVu Sans Mono"/>
              </a:rPr>
              <a:t>, </a:t>
            </a:r>
            <a:r>
              <a:rPr lang="en-US" sz="1100" dirty="0">
                <a:solidFill>
                  <a:srgbClr val="008000"/>
                </a:solidFill>
                <a:latin typeface="DejaVu Sans Mono"/>
                <a:cs typeface="DejaVu Sans Mono"/>
              </a:rPr>
              <a:t>INOUT</a:t>
            </a:r>
            <a:r>
              <a:rPr lang="en-US" sz="1100" dirty="0">
                <a:latin typeface="DejaVu Sans Mono"/>
                <a:cs typeface="DejaVu Sans Mono"/>
              </a:rPr>
              <a:t> | </a:t>
            </a:r>
            <a:r>
              <a:rPr lang="en-US" sz="1100" dirty="0">
                <a:solidFill>
                  <a:srgbClr val="660066"/>
                </a:solidFill>
                <a:latin typeface="DejaVu Sans Mono"/>
                <a:cs typeface="DejaVu Sans Mono"/>
              </a:rPr>
              <a:t>LOCALITY</a:t>
            </a:r>
            <a:r>
              <a:rPr lang="en-US" sz="1100" dirty="0">
                <a:latin typeface="DejaVu Sans Mono"/>
                <a:cs typeface="DejaVu Sans Mono"/>
              </a:rPr>
              <a:t>,</a:t>
            </a:r>
          </a:p>
          <a:p>
            <a:pPr marL="0" indent="0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1100" dirty="0">
                <a:latin typeface="DejaVu Sans Mono"/>
                <a:cs typeface="DejaVu Sans Mono"/>
              </a:rPr>
              <a:t>  </a:t>
            </a:r>
            <a:r>
              <a:rPr lang="en-US" sz="1100" dirty="0" smtClean="0">
                <a:latin typeface="DejaVu Sans Mono"/>
                <a:cs typeface="DejaVu Sans Mono"/>
              </a:rPr>
              <a:t>                         </a:t>
            </a:r>
            <a:r>
              <a:rPr lang="en-US" sz="1100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A[m][k]</a:t>
            </a:r>
            <a:r>
              <a:rPr lang="en-US" sz="1100" dirty="0">
                <a:latin typeface="DejaVu Sans Mono"/>
                <a:cs typeface="DejaVu Sans Mono"/>
              </a:rPr>
              <a:t>, </a:t>
            </a:r>
            <a:r>
              <a:rPr lang="en-US" sz="1100" dirty="0">
                <a:solidFill>
                  <a:srgbClr val="008000"/>
                </a:solidFill>
                <a:latin typeface="DejaVu Sans Mono"/>
                <a:cs typeface="DejaVu Sans Mono"/>
              </a:rPr>
              <a:t>INPUT</a:t>
            </a:r>
            <a:r>
              <a:rPr lang="en-US" sz="1100" dirty="0">
                <a:latin typeface="DejaVu Sans Mono"/>
                <a:cs typeface="DejaVu Sans Mono"/>
              </a:rPr>
              <a:t>, </a:t>
            </a:r>
            <a:endParaRPr lang="en-US" sz="1100" dirty="0" smtClean="0">
              <a:latin typeface="DejaVu Sans Mono"/>
              <a:cs typeface="DejaVu Sans Mono"/>
            </a:endParaRPr>
          </a:p>
          <a:p>
            <a:pPr marL="0" indent="0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1100" dirty="0">
                <a:solidFill>
                  <a:srgbClr val="0000FF"/>
                </a:solidFill>
                <a:latin typeface="DejaVu Sans Mono"/>
                <a:cs typeface="DejaVu Sans Mono"/>
              </a:rPr>
              <a:t> </a:t>
            </a:r>
            <a:r>
              <a:rPr lang="en-US" sz="1100" dirty="0" smtClean="0">
                <a:solidFill>
                  <a:srgbClr val="0000FF"/>
                </a:solidFill>
                <a:latin typeface="DejaVu Sans Mono"/>
                <a:cs typeface="DejaVu Sans Mono"/>
              </a:rPr>
              <a:t>                          T[m][k]</a:t>
            </a:r>
            <a:r>
              <a:rPr lang="en-US" sz="1100" dirty="0">
                <a:latin typeface="DejaVu Sans Mono"/>
                <a:cs typeface="DejaVu Sans Mono"/>
              </a:rPr>
              <a:t>, </a:t>
            </a:r>
            <a:r>
              <a:rPr lang="en-US" sz="1100" dirty="0">
                <a:solidFill>
                  <a:srgbClr val="008000"/>
                </a:solidFill>
                <a:latin typeface="DejaVu Sans Mono"/>
                <a:cs typeface="DejaVu Sans Mono"/>
              </a:rPr>
              <a:t>INPUT</a:t>
            </a:r>
            <a:r>
              <a:rPr lang="en-US" sz="1100" dirty="0">
                <a:latin typeface="DejaVu Sans Mono"/>
                <a:cs typeface="DejaVu Sans Mono"/>
              </a:rPr>
              <a:t>)</a:t>
            </a:r>
            <a:r>
              <a:rPr lang="en-US" sz="1100" dirty="0" smtClean="0">
                <a:latin typeface="DejaVu Sans Mono"/>
                <a:cs typeface="DejaVu Sans Mono"/>
              </a:rPr>
              <a:t>;</a:t>
            </a:r>
          </a:p>
          <a:p>
            <a:pPr marL="0" indent="0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1100" dirty="0">
                <a:latin typeface="DejaVu Sans Mono"/>
                <a:cs typeface="DejaVu Sans Mono"/>
              </a:rPr>
              <a:t> </a:t>
            </a:r>
            <a:r>
              <a:rPr lang="en-US" sz="1100" dirty="0" smtClean="0">
                <a:latin typeface="DejaVu Sans Mono"/>
                <a:cs typeface="DejaVu Sans Mono"/>
              </a:rPr>
              <a:t> }</a:t>
            </a:r>
          </a:p>
          <a:p>
            <a:pPr marL="0" indent="0"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1100" dirty="0">
                <a:latin typeface="DejaVu Sans Mono"/>
                <a:cs typeface="DejaVu Sans Mono"/>
              </a:rPr>
              <a:t>}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81600" y="1397001"/>
            <a:ext cx="381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dustryReg"/>
                <a:ea typeface="+mn-ea"/>
                <a:cs typeface="HeldustryReg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dustryReg"/>
                <a:ea typeface="+mn-ea"/>
                <a:cs typeface="HeldustryReg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dustryReg"/>
                <a:ea typeface="+mn-ea"/>
                <a:cs typeface="HeldustryReg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dustryReg"/>
                <a:ea typeface="+mn-ea"/>
                <a:cs typeface="HeldustryReg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dustryReg"/>
                <a:ea typeface="+mn-ea"/>
                <a:cs typeface="HeldustryReg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Sequential C code </a:t>
            </a:r>
          </a:p>
          <a:p>
            <a:r>
              <a:rPr lang="en-US" dirty="0" smtClean="0"/>
              <a:t>Annotated through some specific syntax</a:t>
            </a:r>
          </a:p>
          <a:p>
            <a:pPr lvl="1"/>
            <a:r>
              <a:rPr lang="en-US" sz="1600" dirty="0" err="1" smtClean="0">
                <a:solidFill>
                  <a:srgbClr val="FF0000"/>
                </a:solidFill>
              </a:rPr>
              <a:t>Insert_Task</a:t>
            </a:r>
            <a:endParaRPr lang="en-US" sz="1600" dirty="0" smtClean="0">
              <a:solidFill>
                <a:srgbClr val="FF0000"/>
              </a:solidFill>
            </a:endParaRPr>
          </a:p>
          <a:p>
            <a:pPr lvl="1"/>
            <a:r>
              <a:rPr lang="en-US" sz="1400" dirty="0" smtClean="0">
                <a:solidFill>
                  <a:srgbClr val="008000"/>
                </a:solidFill>
              </a:rPr>
              <a:t>INOUT, OUTPUT, INPUT</a:t>
            </a:r>
          </a:p>
          <a:p>
            <a:pPr lvl="1"/>
            <a:r>
              <a:rPr lang="en-US" sz="1400" dirty="0" smtClean="0">
                <a:solidFill>
                  <a:srgbClr val="3366FF"/>
                </a:solidFill>
              </a:rPr>
              <a:t>REGION_L, REGION_U, REGION_D,</a:t>
            </a:r>
            <a:r>
              <a:rPr lang="en-US" sz="1400" dirty="0" smtClean="0"/>
              <a:t> </a:t>
            </a:r>
            <a:r>
              <a:rPr lang="en-US" sz="1400" dirty="0"/>
              <a:t>…</a:t>
            </a:r>
            <a:endParaRPr lang="en-US" sz="1400" dirty="0" smtClean="0">
              <a:solidFill>
                <a:srgbClr val="3366FF"/>
              </a:solidFill>
            </a:endParaRPr>
          </a:p>
          <a:p>
            <a:pPr lvl="1"/>
            <a:r>
              <a:rPr lang="en-US" sz="1400" dirty="0" smtClean="0">
                <a:solidFill>
                  <a:srgbClr val="660066"/>
                </a:solidFill>
              </a:rPr>
              <a:t>LOCALITY</a:t>
            </a:r>
            <a:endParaRPr lang="en-US" sz="14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231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QR Factorization (DLA)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t="-19205" b="-19205"/>
          <a:stretch>
            <a:fillRect/>
          </a:stretch>
        </p:blipFill>
        <p:spPr>
          <a:xfrm>
            <a:off x="5311038" y="1905002"/>
            <a:ext cx="3403984" cy="381476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22154" b="-22154"/>
          <a:stretch>
            <a:fillRect/>
          </a:stretch>
        </p:blipFill>
        <p:spPr>
          <a:xfrm>
            <a:off x="143634" y="917117"/>
            <a:ext cx="4961766" cy="5559883"/>
          </a:xfrm>
        </p:spPr>
      </p:pic>
    </p:spTree>
    <p:extLst>
      <p:ext uri="{BB962C8B-B14F-4D97-AF65-F5344CB8AC3E}">
        <p14:creationId xmlns:p14="http://schemas.microsoft.com/office/powerpoint/2010/main" val="339738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Dataflow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4533" y="2616200"/>
            <a:ext cx="3733800" cy="3556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data flow analysis</a:t>
            </a:r>
          </a:p>
          <a:p>
            <a:pPr lvl="1"/>
            <a:r>
              <a:rPr lang="en-US" dirty="0" smtClean="0"/>
              <a:t>Example on task DGEQRT of QR</a:t>
            </a:r>
          </a:p>
          <a:p>
            <a:pPr lvl="1"/>
            <a:r>
              <a:rPr lang="en-US" dirty="0" smtClean="0"/>
              <a:t>Polyhedral Analysis through Omega Test</a:t>
            </a:r>
          </a:p>
          <a:p>
            <a:pPr lvl="1"/>
            <a:r>
              <a:rPr lang="en-US" dirty="0" smtClean="0"/>
              <a:t>Compute algebraic expressions for:</a:t>
            </a:r>
          </a:p>
          <a:p>
            <a:pPr lvl="2"/>
            <a:r>
              <a:rPr lang="en-US" dirty="0" smtClean="0"/>
              <a:t>Source and destination tasks</a:t>
            </a:r>
          </a:p>
          <a:p>
            <a:pPr lvl="2"/>
            <a:r>
              <a:rPr lang="en-US" dirty="0" smtClean="0"/>
              <a:t>Necessary conditions for that data flow to exist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t="-10600" b="-10600"/>
          <a:stretch>
            <a:fillRect/>
          </a:stretch>
        </p:blipFill>
        <p:spPr>
          <a:xfrm>
            <a:off x="76200" y="990600"/>
            <a:ext cx="48006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70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Intermediate Representation: </a:t>
            </a:r>
            <a:br>
              <a:rPr lang="en-US" sz="3200" dirty="0" smtClean="0"/>
            </a:br>
            <a:r>
              <a:rPr lang="en-US" sz="3200" dirty="0" smtClean="0"/>
              <a:t>Job Data Flow</a:t>
            </a:r>
            <a:endParaRPr lang="en-US" sz="3200" dirty="0"/>
          </a:p>
        </p:txBody>
      </p:sp>
      <p:pic>
        <p:nvPicPr>
          <p:cNvPr id="14" name="Content Placeholder 12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t="-19205" b="-19205"/>
          <a:stretch>
            <a:fillRect/>
          </a:stretch>
        </p:blipFill>
        <p:spPr>
          <a:xfrm>
            <a:off x="5562601" y="1514849"/>
            <a:ext cx="3568699" cy="39973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5231" y="5633721"/>
            <a:ext cx="686911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Control flow is eliminated, therefore maximum parallelism is possible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025444" y="2611496"/>
            <a:ext cx="304800" cy="406400"/>
          </a:xfrm>
          <a:prstGeom prst="line">
            <a:avLst/>
          </a:prstGeom>
          <a:ln w="12700" cmpd="sng">
            <a:solidFill>
              <a:schemeClr val="accent6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6096002" y="2616200"/>
            <a:ext cx="1447799" cy="781760"/>
            <a:chOff x="6154326" y="2544372"/>
            <a:chExt cx="1138297" cy="484578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6248400" y="2575984"/>
              <a:ext cx="0" cy="4529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6203244" y="2695458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6172200" y="2709804"/>
              <a:ext cx="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reeform 42"/>
            <p:cNvSpPr/>
            <p:nvPr/>
          </p:nvSpPr>
          <p:spPr>
            <a:xfrm>
              <a:off x="6173143" y="2563285"/>
              <a:ext cx="545629" cy="141111"/>
            </a:xfrm>
            <a:custGeom>
              <a:avLst/>
              <a:gdLst>
                <a:gd name="connsiteX0" fmla="*/ 0 w 545629"/>
                <a:gd name="connsiteY0" fmla="*/ 141111 h 141111"/>
                <a:gd name="connsiteX1" fmla="*/ 263407 w 545629"/>
                <a:gd name="connsiteY1" fmla="*/ 0 h 141111"/>
                <a:gd name="connsiteX2" fmla="*/ 545629 w 545629"/>
                <a:gd name="connsiteY2" fmla="*/ 141111 h 14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5629" h="141111">
                  <a:moveTo>
                    <a:pt x="0" y="141111"/>
                  </a:moveTo>
                  <a:cubicBezTo>
                    <a:pt x="86234" y="70555"/>
                    <a:pt x="172469" y="0"/>
                    <a:pt x="263407" y="0"/>
                  </a:cubicBezTo>
                  <a:cubicBezTo>
                    <a:pt x="354345" y="0"/>
                    <a:pt x="449987" y="70555"/>
                    <a:pt x="545629" y="141111"/>
                  </a:cubicBezTo>
                </a:path>
              </a:pathLst>
            </a:custGeom>
            <a:ln>
              <a:tailEnd type="arrow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6154326" y="2544372"/>
              <a:ext cx="827852" cy="160024"/>
            </a:xfrm>
            <a:custGeom>
              <a:avLst/>
              <a:gdLst>
                <a:gd name="connsiteX0" fmla="*/ 0 w 827852"/>
                <a:gd name="connsiteY0" fmla="*/ 141209 h 160024"/>
                <a:gd name="connsiteX1" fmla="*/ 432741 w 827852"/>
                <a:gd name="connsiteY1" fmla="*/ 98 h 160024"/>
                <a:gd name="connsiteX2" fmla="*/ 827852 w 827852"/>
                <a:gd name="connsiteY2" fmla="*/ 160024 h 16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7852" h="160024">
                  <a:moveTo>
                    <a:pt x="0" y="141209"/>
                  </a:moveTo>
                  <a:cubicBezTo>
                    <a:pt x="147383" y="69085"/>
                    <a:pt x="294766" y="-3038"/>
                    <a:pt x="432741" y="98"/>
                  </a:cubicBezTo>
                  <a:cubicBezTo>
                    <a:pt x="570716" y="3234"/>
                    <a:pt x="827852" y="160024"/>
                    <a:pt x="827852" y="160024"/>
                  </a:cubicBezTo>
                </a:path>
              </a:pathLst>
            </a:custGeom>
            <a:ln>
              <a:tailEnd type="arrow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6163734" y="2562860"/>
              <a:ext cx="1128889" cy="160350"/>
            </a:xfrm>
            <a:custGeom>
              <a:avLst/>
              <a:gdLst>
                <a:gd name="connsiteX0" fmla="*/ 0 w 1128889"/>
                <a:gd name="connsiteY0" fmla="*/ 122720 h 160350"/>
                <a:gd name="connsiteX1" fmla="*/ 667926 w 1128889"/>
                <a:gd name="connsiteY1" fmla="*/ 424 h 160350"/>
                <a:gd name="connsiteX2" fmla="*/ 1128889 w 1128889"/>
                <a:gd name="connsiteY2" fmla="*/ 160350 h 1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8889" h="160350">
                  <a:moveTo>
                    <a:pt x="0" y="122720"/>
                  </a:moveTo>
                  <a:cubicBezTo>
                    <a:pt x="239889" y="58436"/>
                    <a:pt x="479778" y="-5848"/>
                    <a:pt x="667926" y="424"/>
                  </a:cubicBezTo>
                  <a:cubicBezTo>
                    <a:pt x="856074" y="6696"/>
                    <a:pt x="992481" y="83523"/>
                    <a:pt x="1128889" y="160350"/>
                  </a:cubicBezTo>
                </a:path>
              </a:pathLst>
            </a:custGeom>
            <a:ln>
              <a:tailEnd type="arrow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Content Placeholder 19"/>
          <p:cNvSpPr>
            <a:spLocks noGrp="1"/>
          </p:cNvSpPr>
          <p:nvPr>
            <p:ph sz="half" idx="1"/>
          </p:nvPr>
        </p:nvSpPr>
        <p:spPr>
          <a:xfrm>
            <a:off x="76200" y="1600201"/>
            <a:ext cx="6737719" cy="4775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rgbClr val="FF0000"/>
                </a:solidFill>
                <a:latin typeface="DejaVu Sans Mono"/>
                <a:cs typeface="DejaVu Sans Mono"/>
              </a:rPr>
              <a:t>GEQRT</a:t>
            </a:r>
            <a:r>
              <a:rPr lang="en-US" sz="1000" dirty="0">
                <a:latin typeface="DejaVu Sans Mono"/>
                <a:cs typeface="DejaVu Sans Mono"/>
              </a:rPr>
              <a:t>(k)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accent3"/>
                </a:solidFill>
                <a:latin typeface="DejaVu Sans Mono"/>
                <a:cs typeface="DejaVu Sans Mono"/>
              </a:rPr>
              <a:t> /* Execution space */</a:t>
            </a:r>
          </a:p>
          <a:p>
            <a:pPr marL="0" indent="0">
              <a:buNone/>
            </a:pPr>
            <a:r>
              <a:rPr lang="en-US" sz="1000" dirty="0">
                <a:latin typeface="DejaVu Sans Mono"/>
                <a:cs typeface="DejaVu Sans Mono"/>
              </a:rPr>
              <a:t> k = 0..( MT &lt; NT ) ? MT-1 : NT-1 </a:t>
            </a:r>
            <a:r>
              <a:rPr lang="en-US" sz="1000" dirty="0" smtClean="0">
                <a:latin typeface="DejaVu Sans Mono"/>
                <a:cs typeface="DejaVu Sans Mono"/>
              </a:rPr>
              <a:t>)</a:t>
            </a:r>
            <a:endParaRPr lang="en-US" sz="1000" dirty="0">
              <a:latin typeface="DejaVu Sans Mono"/>
              <a:cs typeface="DejaVu Sans Mono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969696"/>
                </a:solidFill>
                <a:latin typeface="DejaVu Sans Mono"/>
                <a:cs typeface="DejaVu Sans Mono"/>
              </a:rPr>
              <a:t> /* Locality */</a:t>
            </a:r>
          </a:p>
          <a:p>
            <a:pPr marL="0" indent="0">
              <a:buNone/>
            </a:pPr>
            <a:r>
              <a:rPr lang="en-US" sz="1000" dirty="0">
                <a:latin typeface="DejaVu Sans Mono"/>
                <a:cs typeface="DejaVu Sans Mono"/>
              </a:rPr>
              <a:t> : A(k, k</a:t>
            </a:r>
            <a:r>
              <a:rPr lang="en-US" sz="1000" dirty="0" smtClean="0">
                <a:latin typeface="DejaVu Sans Mono"/>
                <a:cs typeface="DejaVu Sans Mono"/>
              </a:rPr>
              <a:t>)</a:t>
            </a:r>
            <a:endParaRPr lang="en-US" sz="1000" dirty="0">
              <a:latin typeface="DejaVu Sans Mono"/>
              <a:cs typeface="DejaVu Sans Mono"/>
            </a:endParaRPr>
          </a:p>
          <a:p>
            <a:pPr marL="0" indent="0">
              <a:buNone/>
            </a:pPr>
            <a:r>
              <a:rPr lang="pl-PL" sz="1000" dirty="0">
                <a:latin typeface="DejaVu Sans Mono"/>
                <a:cs typeface="DejaVu Sans Mono"/>
              </a:rPr>
              <a:t> </a:t>
            </a:r>
            <a:r>
              <a:rPr lang="pl-PL" sz="1000" dirty="0">
                <a:solidFill>
                  <a:srgbClr val="008000"/>
                </a:solidFill>
                <a:latin typeface="DejaVu Sans Mono"/>
                <a:cs typeface="DejaVu Sans Mono"/>
              </a:rPr>
              <a:t>RW</a:t>
            </a:r>
            <a:r>
              <a:rPr lang="pl-PL" sz="1000" dirty="0">
                <a:latin typeface="DejaVu Sans Mono"/>
                <a:cs typeface="DejaVu Sans Mono"/>
              </a:rPr>
              <a:t>    </a:t>
            </a:r>
            <a:r>
              <a:rPr lang="pl-PL" sz="1000" dirty="0">
                <a:solidFill>
                  <a:srgbClr val="3366FF"/>
                </a:solidFill>
                <a:latin typeface="DejaVu Sans Mono"/>
                <a:cs typeface="DejaVu Sans Mono"/>
              </a:rPr>
              <a:t>A</a:t>
            </a:r>
            <a:r>
              <a:rPr lang="pl-PL" sz="1000" dirty="0">
                <a:latin typeface="DejaVu Sans Mono"/>
                <a:cs typeface="DejaVu Sans Mono"/>
              </a:rPr>
              <a:t> &lt;- (k == </a:t>
            </a:r>
            <a:r>
              <a:rPr lang="pl-PL" sz="1000" dirty="0" smtClean="0">
                <a:latin typeface="DejaVu Sans Mono"/>
                <a:cs typeface="DejaVu Sans Mono"/>
              </a:rPr>
              <a:t>0)    ? </a:t>
            </a:r>
            <a:r>
              <a:rPr lang="pl-PL" sz="1000" dirty="0">
                <a:solidFill>
                  <a:srgbClr val="3366FF"/>
                </a:solidFill>
                <a:latin typeface="DejaVu Sans Mono"/>
                <a:cs typeface="DejaVu Sans Mono"/>
              </a:rPr>
              <a:t>A</a:t>
            </a:r>
            <a:r>
              <a:rPr lang="pl-PL" sz="1000" dirty="0">
                <a:latin typeface="DejaVu Sans Mono"/>
                <a:cs typeface="DejaVu Sans Mono"/>
              </a:rPr>
              <a:t>(k, k) </a:t>
            </a:r>
            <a:endParaRPr lang="pl-PL" sz="1000" dirty="0" smtClean="0">
              <a:latin typeface="DejaVu Sans Mono"/>
              <a:cs typeface="DejaVu Sans Mono"/>
            </a:endParaRPr>
          </a:p>
          <a:p>
            <a:pPr marL="0" indent="0">
              <a:buNone/>
            </a:pPr>
            <a:r>
              <a:rPr lang="pl-PL" sz="1000" dirty="0">
                <a:latin typeface="DejaVu Sans Mono"/>
                <a:cs typeface="DejaVu Sans Mono"/>
              </a:rPr>
              <a:t> </a:t>
            </a:r>
            <a:r>
              <a:rPr lang="pl-PL" sz="1000" dirty="0" smtClean="0">
                <a:latin typeface="DejaVu Sans Mono"/>
                <a:cs typeface="DejaVu Sans Mono"/>
              </a:rPr>
              <a:t>                       : </a:t>
            </a:r>
            <a:r>
              <a:rPr lang="pl-PL" sz="1000" dirty="0">
                <a:solidFill>
                  <a:srgbClr val="3366FF"/>
                </a:solidFill>
                <a:latin typeface="DejaVu Sans Mono"/>
                <a:cs typeface="DejaVu Sans Mono"/>
              </a:rPr>
              <a:t>A1</a:t>
            </a:r>
            <a:r>
              <a:rPr lang="pl-PL" sz="1000" dirty="0">
                <a:latin typeface="DejaVu Sans Mono"/>
                <a:cs typeface="DejaVu Sans Mono"/>
              </a:rPr>
              <a:t> </a:t>
            </a:r>
            <a:r>
              <a:rPr lang="pl-PL" sz="1000" dirty="0">
                <a:solidFill>
                  <a:srgbClr val="008000"/>
                </a:solidFill>
                <a:latin typeface="DejaVu Sans Mono"/>
                <a:cs typeface="DejaVu Sans Mono"/>
              </a:rPr>
              <a:t>TSMQR</a:t>
            </a:r>
            <a:r>
              <a:rPr lang="pl-PL" sz="1000" dirty="0">
                <a:latin typeface="DejaVu Sans Mono"/>
                <a:cs typeface="DejaVu Sans Mono"/>
              </a:rPr>
              <a:t>(k-1, k, k)</a:t>
            </a:r>
          </a:p>
          <a:p>
            <a:pPr marL="0" indent="0">
              <a:buNone/>
            </a:pPr>
            <a:r>
              <a:rPr lang="pl-PL" sz="1000" dirty="0">
                <a:latin typeface="DejaVu Sans Mono"/>
                <a:cs typeface="DejaVu Sans Mono"/>
              </a:rPr>
              <a:t>         -&gt; (k &lt; </a:t>
            </a:r>
            <a:r>
              <a:rPr lang="pl-PL" sz="1000" dirty="0" smtClean="0">
                <a:latin typeface="DejaVu Sans Mono"/>
                <a:cs typeface="DejaVu Sans Mono"/>
              </a:rPr>
              <a:t>NT</a:t>
            </a:r>
            <a:r>
              <a:rPr lang="pl-PL" sz="1000" dirty="0">
                <a:latin typeface="DejaVu Sans Mono"/>
                <a:cs typeface="DejaVu Sans Mono"/>
              </a:rPr>
              <a:t>-1) </a:t>
            </a:r>
            <a:r>
              <a:rPr lang="pl-PL" sz="1000" dirty="0" smtClean="0">
                <a:latin typeface="DejaVu Sans Mono"/>
                <a:cs typeface="DejaVu Sans Mono"/>
              </a:rPr>
              <a:t> ? </a:t>
            </a:r>
            <a:r>
              <a:rPr lang="pl-PL" sz="1000" dirty="0">
                <a:solidFill>
                  <a:srgbClr val="3366FF"/>
                </a:solidFill>
                <a:latin typeface="DejaVu Sans Mono"/>
                <a:cs typeface="DejaVu Sans Mono"/>
              </a:rPr>
              <a:t>A</a:t>
            </a:r>
            <a:r>
              <a:rPr lang="pl-PL" sz="1000" dirty="0">
                <a:latin typeface="DejaVu Sans Mono"/>
                <a:cs typeface="DejaVu Sans Mono"/>
              </a:rPr>
              <a:t> </a:t>
            </a:r>
            <a:r>
              <a:rPr lang="pl-PL" sz="1000" dirty="0" smtClean="0">
                <a:solidFill>
                  <a:srgbClr val="CC66FF"/>
                </a:solidFill>
                <a:latin typeface="DejaVu Sans Mono"/>
                <a:cs typeface="DejaVu Sans Mono"/>
              </a:rPr>
              <a:t>UNMQR</a:t>
            </a:r>
            <a:r>
              <a:rPr lang="pl-PL" sz="1000" dirty="0">
                <a:latin typeface="DejaVu Sans Mono"/>
                <a:cs typeface="DejaVu Sans Mono"/>
              </a:rPr>
              <a:t>(k, k+1 .. NT-1</a:t>
            </a:r>
            <a:r>
              <a:rPr lang="pl-PL" sz="1000" dirty="0" smtClean="0">
                <a:latin typeface="DejaVu Sans Mono"/>
                <a:cs typeface="DejaVu Sans Mono"/>
              </a:rPr>
              <a:t>)  [</a:t>
            </a:r>
            <a:r>
              <a:rPr lang="pl-PL" sz="1000" dirty="0" err="1" smtClean="0">
                <a:latin typeface="DejaVu Sans Mono"/>
                <a:cs typeface="DejaVu Sans Mono"/>
              </a:rPr>
              <a:t>type</a:t>
            </a:r>
            <a:r>
              <a:rPr lang="pl-PL" sz="1000" dirty="0" smtClean="0">
                <a:latin typeface="DejaVu Sans Mono"/>
                <a:cs typeface="DejaVu Sans Mono"/>
              </a:rPr>
              <a:t> = LOWER]</a:t>
            </a:r>
            <a:endParaRPr lang="pl-PL" sz="1000" dirty="0">
              <a:latin typeface="DejaVu Sans Mono"/>
              <a:cs typeface="DejaVu Sans Mono"/>
            </a:endParaRPr>
          </a:p>
          <a:p>
            <a:pPr marL="0" indent="0">
              <a:buNone/>
            </a:pPr>
            <a:r>
              <a:rPr lang="pl-PL" sz="1000" dirty="0">
                <a:latin typeface="DejaVu Sans Mono"/>
                <a:cs typeface="DejaVu Sans Mono"/>
              </a:rPr>
              <a:t>         -&gt; (k </a:t>
            </a:r>
            <a:r>
              <a:rPr lang="pl-PL" sz="1000" dirty="0" smtClean="0">
                <a:latin typeface="DejaVu Sans Mono"/>
                <a:cs typeface="DejaVu Sans Mono"/>
              </a:rPr>
              <a:t>&lt;</a:t>
            </a:r>
            <a:r>
              <a:rPr lang="pl-PL" sz="1000" dirty="0">
                <a:latin typeface="DejaVu Sans Mono"/>
                <a:cs typeface="DejaVu Sans Mono"/>
              </a:rPr>
              <a:t> MT-1) </a:t>
            </a:r>
            <a:r>
              <a:rPr lang="pl-PL" sz="1000" dirty="0" smtClean="0">
                <a:latin typeface="DejaVu Sans Mono"/>
                <a:cs typeface="DejaVu Sans Mono"/>
              </a:rPr>
              <a:t> ? </a:t>
            </a:r>
            <a:r>
              <a:rPr lang="pl-PL" sz="1000" dirty="0">
                <a:solidFill>
                  <a:srgbClr val="3366FF"/>
                </a:solidFill>
                <a:latin typeface="DejaVu Sans Mono"/>
                <a:cs typeface="DejaVu Sans Mono"/>
              </a:rPr>
              <a:t>A1</a:t>
            </a:r>
            <a:r>
              <a:rPr lang="pl-PL" sz="1000" dirty="0">
                <a:latin typeface="DejaVu Sans Mono"/>
                <a:cs typeface="DejaVu Sans Mono"/>
              </a:rPr>
              <a:t> </a:t>
            </a:r>
            <a:r>
              <a:rPr lang="pl-PL" sz="1000" dirty="0">
                <a:solidFill>
                  <a:srgbClr val="0000FF"/>
                </a:solidFill>
                <a:latin typeface="DejaVu Sans Mono"/>
                <a:cs typeface="DejaVu Sans Mono"/>
              </a:rPr>
              <a:t>TSQRT</a:t>
            </a:r>
            <a:r>
              <a:rPr lang="pl-PL" sz="1000" dirty="0">
                <a:latin typeface="DejaVu Sans Mono"/>
                <a:cs typeface="DejaVu Sans Mono"/>
              </a:rPr>
              <a:t>(k, k+1)         [</a:t>
            </a:r>
            <a:r>
              <a:rPr lang="pl-PL" sz="1000" dirty="0" err="1" smtClean="0">
                <a:latin typeface="DejaVu Sans Mono"/>
                <a:cs typeface="DejaVu Sans Mono"/>
              </a:rPr>
              <a:t>type</a:t>
            </a:r>
            <a:r>
              <a:rPr lang="pl-PL" sz="1000" dirty="0" smtClean="0">
                <a:latin typeface="DejaVu Sans Mono"/>
                <a:cs typeface="DejaVu Sans Mono"/>
              </a:rPr>
              <a:t> = UPPER]</a:t>
            </a:r>
            <a:endParaRPr lang="pl-PL" sz="1000" dirty="0">
              <a:latin typeface="DejaVu Sans Mono"/>
              <a:cs typeface="DejaVu Sans Mono"/>
            </a:endParaRPr>
          </a:p>
          <a:p>
            <a:pPr marL="0" indent="0">
              <a:buNone/>
            </a:pPr>
            <a:r>
              <a:rPr lang="pl-PL" sz="1000" dirty="0">
                <a:latin typeface="DejaVu Sans Mono"/>
                <a:cs typeface="DejaVu Sans Mono"/>
              </a:rPr>
              <a:t>         -&gt; (k == MT-1) ? </a:t>
            </a:r>
            <a:r>
              <a:rPr lang="pl-PL" sz="1000" dirty="0">
                <a:solidFill>
                  <a:srgbClr val="3366FF"/>
                </a:solidFill>
                <a:latin typeface="DejaVu Sans Mono"/>
                <a:cs typeface="DejaVu Sans Mono"/>
              </a:rPr>
              <a:t>A</a:t>
            </a:r>
            <a:r>
              <a:rPr lang="pl-PL" sz="1000" dirty="0">
                <a:latin typeface="DejaVu Sans Mono"/>
                <a:cs typeface="DejaVu Sans Mono"/>
              </a:rPr>
              <a:t>(k, k)                  [</a:t>
            </a:r>
            <a:r>
              <a:rPr lang="pl-PL" sz="1000" dirty="0" err="1" smtClean="0">
                <a:latin typeface="DejaVu Sans Mono"/>
                <a:cs typeface="DejaVu Sans Mono"/>
              </a:rPr>
              <a:t>type</a:t>
            </a:r>
            <a:r>
              <a:rPr lang="pl-PL" sz="1000" dirty="0" smtClean="0">
                <a:latin typeface="DejaVu Sans Mono"/>
                <a:cs typeface="DejaVu Sans Mono"/>
              </a:rPr>
              <a:t> = UPPER]</a:t>
            </a:r>
            <a:endParaRPr lang="pl-PL" sz="1000" dirty="0">
              <a:latin typeface="DejaVu Sans Mono"/>
              <a:cs typeface="DejaVu Sans Mono"/>
            </a:endParaRPr>
          </a:p>
          <a:p>
            <a:pPr marL="0" indent="0">
              <a:buNone/>
            </a:pPr>
            <a:r>
              <a:rPr lang="pl-PL" sz="1000" dirty="0">
                <a:latin typeface="DejaVu Sans Mono"/>
                <a:cs typeface="DejaVu Sans Mono"/>
              </a:rPr>
              <a:t> </a:t>
            </a:r>
            <a:r>
              <a:rPr lang="pl-PL" sz="1000" dirty="0">
                <a:solidFill>
                  <a:srgbClr val="008000"/>
                </a:solidFill>
                <a:latin typeface="DejaVu Sans Mono"/>
                <a:cs typeface="DejaVu Sans Mono"/>
              </a:rPr>
              <a:t>WRITE</a:t>
            </a:r>
            <a:r>
              <a:rPr lang="pl-PL" sz="1000" dirty="0">
                <a:latin typeface="DejaVu Sans Mono"/>
                <a:cs typeface="DejaVu Sans Mono"/>
              </a:rPr>
              <a:t> </a:t>
            </a:r>
            <a:r>
              <a:rPr lang="pl-PL" sz="1000" dirty="0">
                <a:solidFill>
                  <a:srgbClr val="3366FF"/>
                </a:solidFill>
                <a:latin typeface="DejaVu Sans Mono"/>
                <a:cs typeface="DejaVu Sans Mono"/>
              </a:rPr>
              <a:t>T</a:t>
            </a:r>
            <a:r>
              <a:rPr lang="pl-PL" sz="1000" dirty="0">
                <a:latin typeface="DejaVu Sans Mono"/>
                <a:cs typeface="DejaVu Sans Mono"/>
              </a:rPr>
              <a:t> &lt;- </a:t>
            </a:r>
            <a:r>
              <a:rPr lang="pl-PL" sz="1000" dirty="0">
                <a:solidFill>
                  <a:srgbClr val="3366FF"/>
                </a:solidFill>
                <a:latin typeface="DejaVu Sans Mono"/>
                <a:cs typeface="DejaVu Sans Mono"/>
              </a:rPr>
              <a:t>T</a:t>
            </a:r>
            <a:r>
              <a:rPr lang="pl-PL" sz="1000" dirty="0">
                <a:latin typeface="DejaVu Sans Mono"/>
                <a:cs typeface="DejaVu Sans Mono"/>
              </a:rPr>
              <a:t>(k, k)</a:t>
            </a:r>
          </a:p>
          <a:p>
            <a:pPr marL="0" indent="0">
              <a:buNone/>
            </a:pPr>
            <a:r>
              <a:rPr lang="pl-PL" sz="1000" dirty="0">
                <a:latin typeface="DejaVu Sans Mono"/>
                <a:cs typeface="DejaVu Sans Mono"/>
              </a:rPr>
              <a:t>         -&gt; </a:t>
            </a:r>
            <a:r>
              <a:rPr lang="pl-PL" sz="1000" dirty="0">
                <a:solidFill>
                  <a:srgbClr val="3366FF"/>
                </a:solidFill>
                <a:latin typeface="DejaVu Sans Mono"/>
                <a:cs typeface="DejaVu Sans Mono"/>
              </a:rPr>
              <a:t>T</a:t>
            </a:r>
            <a:r>
              <a:rPr lang="pl-PL" sz="1000" dirty="0">
                <a:latin typeface="DejaVu Sans Mono"/>
                <a:cs typeface="DejaVu Sans Mono"/>
              </a:rPr>
              <a:t>(k, k)</a:t>
            </a:r>
          </a:p>
          <a:p>
            <a:pPr marL="0" indent="0">
              <a:buNone/>
            </a:pPr>
            <a:r>
              <a:rPr lang="pl-PL" sz="1000" dirty="0">
                <a:latin typeface="DejaVu Sans Mono"/>
                <a:cs typeface="DejaVu Sans Mono"/>
              </a:rPr>
              <a:t>         -&gt; (k &lt;  NT-1) ? </a:t>
            </a:r>
            <a:r>
              <a:rPr lang="pl-PL" sz="1000" dirty="0">
                <a:solidFill>
                  <a:srgbClr val="3366FF"/>
                </a:solidFill>
                <a:latin typeface="DejaVu Sans Mono"/>
                <a:cs typeface="DejaVu Sans Mono"/>
              </a:rPr>
              <a:t>T</a:t>
            </a:r>
            <a:r>
              <a:rPr lang="pl-PL" sz="1000" dirty="0">
                <a:latin typeface="DejaVu Sans Mono"/>
                <a:cs typeface="DejaVu Sans Mono"/>
              </a:rPr>
              <a:t> </a:t>
            </a:r>
            <a:r>
              <a:rPr lang="pl-PL" sz="1000" dirty="0">
                <a:solidFill>
                  <a:srgbClr val="CC66FF"/>
                </a:solidFill>
                <a:latin typeface="DejaVu Sans Mono"/>
                <a:cs typeface="DejaVu Sans Mono"/>
              </a:rPr>
              <a:t>UNMQR</a:t>
            </a:r>
            <a:r>
              <a:rPr lang="pl-PL" sz="1000" dirty="0">
                <a:latin typeface="DejaVu Sans Mono"/>
                <a:cs typeface="DejaVu Sans Mono"/>
              </a:rPr>
              <a:t>(k, k+1 .. NT-1</a:t>
            </a:r>
            <a:r>
              <a:rPr lang="pl-PL" sz="1000" dirty="0" smtClean="0">
                <a:latin typeface="DejaVu Sans Mono"/>
                <a:cs typeface="DejaVu Sans Mono"/>
              </a:rPr>
              <a:t>)</a:t>
            </a:r>
            <a:endParaRPr lang="pl-PL" sz="1000" dirty="0">
              <a:latin typeface="DejaVu Sans Mono"/>
              <a:cs typeface="DejaVu Sans Mono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969696"/>
                </a:solidFill>
                <a:latin typeface="DejaVu Sans Mono"/>
                <a:cs typeface="DejaVu Sans Mono"/>
              </a:rPr>
              <a:t> /* Priority */</a:t>
            </a:r>
          </a:p>
          <a:p>
            <a:pPr marL="0" indent="0">
              <a:buNone/>
            </a:pPr>
            <a:r>
              <a:rPr lang="en-US" sz="1000" dirty="0">
                <a:latin typeface="DejaVu Sans Mono"/>
                <a:cs typeface="DejaVu Sans Mono"/>
              </a:rPr>
              <a:t> ;(NT-k)*(NT-k)*(NT-k</a:t>
            </a:r>
            <a:r>
              <a:rPr lang="en-US" sz="1000" dirty="0" smtClean="0">
                <a:latin typeface="DejaVu Sans Mono"/>
                <a:cs typeface="DejaVu Sans Mono"/>
              </a:rPr>
              <a:t>)</a:t>
            </a:r>
          </a:p>
          <a:p>
            <a:pPr marL="0" indent="0">
              <a:buNone/>
            </a:pPr>
            <a:endParaRPr lang="en-US" sz="1000" dirty="0">
              <a:latin typeface="DejaVu Sans Mono"/>
              <a:cs typeface="DejaVu Sans Mono"/>
            </a:endParaRPr>
          </a:p>
          <a:p>
            <a:pPr marL="0" indent="0">
              <a:buNone/>
            </a:pPr>
            <a:r>
              <a:rPr lang="en-US" sz="1000" dirty="0" smtClean="0">
                <a:latin typeface="DejaVu Sans Mono"/>
                <a:cs typeface="DejaVu Sans Mono"/>
              </a:rPr>
              <a:t>BODY </a:t>
            </a:r>
            <a:r>
              <a:rPr lang="en-US" sz="1000" dirty="0" smtClean="0">
                <a:solidFill>
                  <a:srgbClr val="FF0000"/>
                </a:solidFill>
                <a:latin typeface="DejaVu Sans Mono"/>
                <a:cs typeface="DejaVu Sans Mono"/>
              </a:rPr>
              <a:t>[GPU, CPU, MIC]</a:t>
            </a:r>
            <a:endParaRPr lang="en-US" sz="1000" dirty="0">
              <a:solidFill>
                <a:srgbClr val="FF0000"/>
              </a:solidFill>
              <a:latin typeface="DejaVu Sans Mono"/>
              <a:cs typeface="DejaVu Sans Mono"/>
            </a:endParaRPr>
          </a:p>
          <a:p>
            <a:pPr marL="0" indent="0">
              <a:buNone/>
            </a:pPr>
            <a:r>
              <a:rPr lang="en-US" sz="1000" dirty="0">
                <a:latin typeface="DejaVu Sans Mono"/>
                <a:cs typeface="DejaVu Sans Mono"/>
              </a:rPr>
              <a:t>   </a:t>
            </a:r>
            <a:r>
              <a:rPr lang="en-US" sz="1000" dirty="0" err="1">
                <a:solidFill>
                  <a:srgbClr val="FF6600"/>
                </a:solidFill>
                <a:latin typeface="DejaVu Sans Mono"/>
                <a:cs typeface="DejaVu Sans Mono"/>
              </a:rPr>
              <a:t>zgeqrt</a:t>
            </a:r>
            <a:r>
              <a:rPr lang="en-US" sz="1000" dirty="0">
                <a:latin typeface="DejaVu Sans Mono"/>
                <a:cs typeface="DejaVu Sans Mono"/>
              </a:rPr>
              <a:t>( A, T )</a:t>
            </a:r>
          </a:p>
          <a:p>
            <a:pPr marL="0" indent="0">
              <a:buNone/>
            </a:pPr>
            <a:r>
              <a:rPr lang="en-US" sz="1000" dirty="0">
                <a:latin typeface="DejaVu Sans Mono"/>
                <a:cs typeface="DejaVu Sans Mono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928280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CL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ICL 2013.thmx</Template>
  <TotalTime>3120</TotalTime>
  <Words>2103</Words>
  <Application>Microsoft Macintosh PowerPoint</Application>
  <PresentationFormat>On-screen Show (4:3)</PresentationFormat>
  <Paragraphs>378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ICL 2013</vt:lpstr>
      <vt:lpstr>PaRSEC: Parallel Runtime Scheduling and Execution Controller</vt:lpstr>
      <vt:lpstr>Motivation</vt:lpstr>
      <vt:lpstr>Task-based programming</vt:lpstr>
      <vt:lpstr>The PaRSEC framework</vt:lpstr>
      <vt:lpstr>PaRSEC toolchain</vt:lpstr>
      <vt:lpstr>Input Format – Quark/StarPU/MORSE</vt:lpstr>
      <vt:lpstr>Example: QR Factorization (DLA)</vt:lpstr>
      <vt:lpstr>Dataflow Analysis</vt:lpstr>
      <vt:lpstr>Intermediate Representation:  Job Data Flow</vt:lpstr>
      <vt:lpstr>Data/Task Distribution</vt:lpstr>
      <vt:lpstr>PaRSEC Runtime</vt:lpstr>
      <vt:lpstr>Strong Scaling</vt:lpstr>
      <vt:lpstr>PaRSEC Runtime: Accelerators</vt:lpstr>
      <vt:lpstr>PowerPoint Presentation</vt:lpstr>
      <vt:lpstr>Example 1: Hierarchical QR</vt:lpstr>
      <vt:lpstr>Example 1: Hierarchical QR</vt:lpstr>
      <vt:lpstr>Example 1: Hierarchical QR</vt:lpstr>
      <vt:lpstr>Hierarchical QR</vt:lpstr>
      <vt:lpstr>Hierarchical QR</vt:lpstr>
      <vt:lpstr>Example 2: Hybrid LU-QR</vt:lpstr>
      <vt:lpstr>Example 2: LU "Incremental" Pivoting</vt:lpstr>
      <vt:lpstr>Example 2: QR</vt:lpstr>
      <vt:lpstr>Example 2: LU/QR Hybrid Algorithm</vt:lpstr>
      <vt:lpstr>Example 2: LU/QR Hybrid Algorithm</vt:lpstr>
      <vt:lpstr>Hybrid LU/QR Performance</vt:lpstr>
      <vt:lpstr>Conclusion</vt:lpstr>
    </vt:vector>
  </TitlesOfParts>
  <Company>University of Tennessee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Flexible Programming Environment for Distributed Heterogeneous Resources</dc:title>
  <dc:creator>Thomas Herault</dc:creator>
  <cp:lastModifiedBy>Thomas Herault</cp:lastModifiedBy>
  <cp:revision>38</cp:revision>
  <cp:lastPrinted>2014-02-21T02:21:34Z</cp:lastPrinted>
  <dcterms:created xsi:type="dcterms:W3CDTF">2014-02-19T20:15:47Z</dcterms:created>
  <dcterms:modified xsi:type="dcterms:W3CDTF">2014-07-01T12:34:40Z</dcterms:modified>
</cp:coreProperties>
</file>